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6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87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97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61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86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8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3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5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0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54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425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Функциональная грамотность . Повышение качества обучения через внеурочную деятельность.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437112"/>
            <a:ext cx="6400800" cy="1752600"/>
          </a:xfrm>
        </p:spPr>
        <p:txBody>
          <a:bodyPr/>
          <a:lstStyle/>
          <a:p>
            <a:pPr algn="r"/>
            <a:r>
              <a:rPr lang="ru-RU" sz="2000" dirty="0" smtClean="0"/>
              <a:t>Учитель начальных классов </a:t>
            </a:r>
          </a:p>
          <a:p>
            <a:pPr algn="r"/>
            <a:r>
              <a:rPr lang="ru-RU" sz="2000" dirty="0" smtClean="0"/>
              <a:t>МБОУ СОШ №24</a:t>
            </a:r>
          </a:p>
          <a:p>
            <a:pPr algn="r"/>
            <a:r>
              <a:rPr lang="ru-RU" sz="2000" dirty="0" smtClean="0"/>
              <a:t>Чистова О.А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Работа в группах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Прием  </a:t>
            </a:r>
            <a:r>
              <a:rPr lang="ru-RU" dirty="0"/>
              <a:t>«Уголки», на примере произведения «Сказка о золотой рыбке»</a:t>
            </a:r>
          </a:p>
          <a:p>
            <a:r>
              <a:rPr lang="ru-RU" dirty="0"/>
              <a:t>1 группа </a:t>
            </a:r>
            <a:r>
              <a:rPr lang="ru-RU" dirty="0" smtClean="0"/>
              <a:t>– «уголки» </a:t>
            </a:r>
            <a:endParaRPr lang="ru-RU" dirty="0" smtClean="0"/>
          </a:p>
          <a:p>
            <a:r>
              <a:rPr lang="ru-RU" dirty="0" smtClean="0"/>
              <a:t>2 группа- </a:t>
            </a:r>
            <a:r>
              <a:rPr lang="ru-RU" dirty="0" smtClean="0"/>
              <a:t>«тонкие и толстые вопросы»</a:t>
            </a:r>
            <a:endParaRPr lang="ru-RU" dirty="0"/>
          </a:p>
          <a:p>
            <a:r>
              <a:rPr lang="ru-RU" dirty="0"/>
              <a:t>3 группа – </a:t>
            </a:r>
            <a:r>
              <a:rPr lang="ru-RU" dirty="0" smtClean="0"/>
              <a:t>«</a:t>
            </a:r>
            <a:r>
              <a:rPr lang="ru-RU" dirty="0" err="1" smtClean="0"/>
              <a:t>несплошные</a:t>
            </a:r>
            <a:r>
              <a:rPr lang="ru-RU" dirty="0" smtClean="0"/>
              <a:t> тексты»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4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05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435280" cy="2448272"/>
          </a:xfrm>
        </p:spPr>
        <p:txBody>
          <a:bodyPr>
            <a:normAutofit fontScale="90000"/>
          </a:bodyPr>
          <a:lstStyle/>
          <a:p>
            <a:r>
              <a:rPr lang="ru-RU" dirty="0"/>
              <a:t>В начальной школе есть два направления деятельности по повышению качества образования: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Образовательная деятельность на уроках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Внеурочная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0773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Перед учителем в начальной школе стоит колоссальная задача: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развить </a:t>
            </a:r>
            <a:r>
              <a:rPr lang="ru-RU" b="1" dirty="0"/>
              <a:t>ребёнка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Развить мышление - из наглядно-действенного перевести его в абстрактно-логическое</a:t>
            </a:r>
          </a:p>
          <a:p>
            <a:pPr lvl="0"/>
            <a:r>
              <a:rPr lang="ru-RU" dirty="0"/>
              <a:t>Развить речь, аналитико-синтетические способности, развить память и внимание, фантазию и воображение</a:t>
            </a:r>
          </a:p>
          <a:p>
            <a:pPr lvl="0"/>
            <a:r>
              <a:rPr lang="ru-RU" dirty="0"/>
              <a:t>Пространственное восприятие</a:t>
            </a:r>
          </a:p>
          <a:p>
            <a:pPr lvl="0"/>
            <a:r>
              <a:rPr lang="ru-RU" dirty="0"/>
              <a:t>Развить моторную функцию, способность контролировать свои движения, а также мелкую моторику</a:t>
            </a:r>
          </a:p>
          <a:p>
            <a:pPr lvl="0"/>
            <a:r>
              <a:rPr lang="ru-RU" dirty="0"/>
              <a:t>Развить коммуникативные способности, способность общаться, контролировать эмоции, управлять своим поведением.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0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«</a:t>
            </a:r>
            <a:r>
              <a:rPr lang="ru-RU" sz="4800" dirty="0" err="1" smtClean="0"/>
              <a:t>Информашка</a:t>
            </a:r>
            <a:r>
              <a:rPr lang="ru-RU" sz="4800" dirty="0" smtClean="0"/>
              <a:t>»</a:t>
            </a:r>
          </a:p>
          <a:p>
            <a:pPr marL="0" indent="0">
              <a:buNone/>
            </a:pPr>
            <a:endParaRPr lang="ru-RU" sz="4800" dirty="0" smtClean="0"/>
          </a:p>
          <a:p>
            <a:r>
              <a:rPr lang="ru-RU" sz="4800" dirty="0" smtClean="0"/>
              <a:t>«»Почемучки»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035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проблемно-диалогическая технология освоения новых знаний;</a:t>
            </a:r>
          </a:p>
          <a:p>
            <a:pPr lvl="0"/>
            <a:r>
              <a:rPr lang="ru-RU" dirty="0"/>
              <a:t>технология формирования типа правильной читательской деятельности;</a:t>
            </a:r>
          </a:p>
          <a:p>
            <a:pPr lvl="0"/>
            <a:r>
              <a:rPr lang="ru-RU" dirty="0"/>
              <a:t>технология проектной деятельности;</a:t>
            </a:r>
          </a:p>
          <a:p>
            <a:pPr lvl="0"/>
            <a:r>
              <a:rPr lang="ru-RU" dirty="0"/>
              <a:t>обучение на основе «учебных ситуаций»;</a:t>
            </a:r>
          </a:p>
          <a:p>
            <a:pPr lvl="0"/>
            <a:r>
              <a:rPr lang="ru-RU" dirty="0"/>
              <a:t>уровневая дифференциация обучения;</a:t>
            </a:r>
          </a:p>
          <a:p>
            <a:pPr lvl="0"/>
            <a:r>
              <a:rPr lang="ru-RU" dirty="0"/>
              <a:t>информационные  и  коммуникационные  </a:t>
            </a:r>
            <a:r>
              <a:rPr lang="ru-RU" dirty="0" smtClean="0"/>
              <a:t>технологии</a:t>
            </a:r>
            <a:r>
              <a:rPr lang="ru-RU" dirty="0"/>
              <a:t>;</a:t>
            </a:r>
          </a:p>
          <a:p>
            <a:r>
              <a:rPr lang="ru-RU" dirty="0"/>
              <a:t>технология оценивания учебных достижений учащихся</a:t>
            </a:r>
          </a:p>
        </p:txBody>
      </p:sp>
    </p:spTree>
    <p:extLst>
      <p:ext uri="{BB962C8B-B14F-4D97-AF65-F5344CB8AC3E}">
        <p14:creationId xmlns:p14="http://schemas.microsoft.com/office/powerpoint/2010/main" val="394803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и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 Групповая форма работы</a:t>
            </a:r>
          </a:p>
          <a:p>
            <a:pPr lvl="0"/>
            <a:r>
              <a:rPr lang="ru-RU" dirty="0"/>
              <a:t> Игровая форма работы</a:t>
            </a:r>
          </a:p>
          <a:p>
            <a:pPr lvl="0"/>
            <a:r>
              <a:rPr lang="ru-RU" dirty="0"/>
              <a:t> Творческие задания</a:t>
            </a:r>
          </a:p>
          <a:p>
            <a:pPr lvl="0"/>
            <a:r>
              <a:rPr lang="ru-RU" dirty="0"/>
              <a:t> Тестовые задания</a:t>
            </a:r>
          </a:p>
          <a:p>
            <a:pPr lvl="0"/>
            <a:r>
              <a:rPr lang="ru-RU" dirty="0"/>
              <a:t> Практическая работа</a:t>
            </a:r>
          </a:p>
          <a:p>
            <a:pPr lvl="0"/>
            <a:r>
              <a:rPr lang="ru-RU" dirty="0"/>
              <a:t> Ролевые и деловые игры</a:t>
            </a:r>
          </a:p>
          <a:p>
            <a:r>
              <a:rPr lang="ru-RU" dirty="0"/>
              <a:t> Исследовательская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439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</a:t>
            </a:r>
            <a:r>
              <a:rPr lang="ru-RU" b="1" dirty="0" smtClean="0"/>
              <a:t>итательская </a:t>
            </a:r>
            <a:r>
              <a:rPr lang="ru-RU" b="1" dirty="0"/>
              <a:t>грамотность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</a:t>
            </a:r>
          </a:p>
        </p:txBody>
      </p:sp>
    </p:spTree>
    <p:extLst>
      <p:ext uri="{BB962C8B-B14F-4D97-AF65-F5344CB8AC3E}">
        <p14:creationId xmlns:p14="http://schemas.microsoft.com/office/powerpoint/2010/main" val="32122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Функциональное чтение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Поиск информации </a:t>
            </a:r>
            <a:endParaRPr lang="ru-RU" dirty="0" smtClean="0"/>
          </a:p>
          <a:p>
            <a:r>
              <a:rPr lang="ru-RU" dirty="0" smtClean="0"/>
              <a:t>Понимание </a:t>
            </a:r>
            <a:r>
              <a:rPr lang="ru-RU" dirty="0"/>
              <a:t>прочитанного — здесь мы говорим о смысловом чтении </a:t>
            </a:r>
            <a:endParaRPr lang="ru-RU" dirty="0" smtClean="0"/>
          </a:p>
          <a:p>
            <a:r>
              <a:rPr lang="ru-RU" dirty="0" smtClean="0"/>
              <a:t>Работа </a:t>
            </a:r>
            <a:r>
              <a:rPr lang="ru-RU" dirty="0"/>
              <a:t>с полученной информацией (оценка, интерпретация) — здесь мы говорим о критическом мышлении</a:t>
            </a:r>
            <a:r>
              <a:rPr lang="ru-RU" dirty="0" smtClean="0"/>
              <a:t>.</a:t>
            </a:r>
          </a:p>
          <a:p>
            <a:r>
              <a:rPr lang="ru-RU" dirty="0"/>
              <a:t> Применение информации для решения своих задач</a:t>
            </a:r>
          </a:p>
        </p:txBody>
      </p:sp>
    </p:spTree>
    <p:extLst>
      <p:ext uri="{BB962C8B-B14F-4D97-AF65-F5344CB8AC3E}">
        <p14:creationId xmlns:p14="http://schemas.microsoft.com/office/powerpoint/2010/main" val="235519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i="1" u="sng" dirty="0"/>
              <a:t>«Чтение с остановками».</a:t>
            </a:r>
            <a:endParaRPr lang="ru-RU" dirty="0"/>
          </a:p>
          <a:p>
            <a:r>
              <a:rPr lang="ru-RU" i="1" u="sng" dirty="0" smtClean="0"/>
              <a:t>Приём </a:t>
            </a:r>
            <a:r>
              <a:rPr lang="ru-RU" i="1" u="sng" dirty="0"/>
              <a:t>«Уголки</a:t>
            </a:r>
            <a:r>
              <a:rPr lang="ru-RU" i="1" u="sng" dirty="0" smtClean="0"/>
              <a:t>»</a:t>
            </a:r>
            <a:endParaRPr lang="ru-RU" dirty="0" smtClean="0"/>
          </a:p>
          <a:p>
            <a:r>
              <a:rPr lang="ru-RU" i="1" u="sng" dirty="0" smtClean="0"/>
              <a:t>«</a:t>
            </a:r>
            <a:r>
              <a:rPr lang="ru-RU" i="1" u="sng" dirty="0"/>
              <a:t>Написание творческих работ»</a:t>
            </a:r>
            <a:r>
              <a:rPr lang="ru-RU" dirty="0"/>
              <a:t>.</a:t>
            </a:r>
          </a:p>
          <a:p>
            <a:r>
              <a:rPr lang="ru-RU" i="1" u="sng" dirty="0"/>
              <a:t>«Создание викторины».</a:t>
            </a:r>
            <a:endParaRPr lang="ru-RU" dirty="0"/>
          </a:p>
          <a:p>
            <a:r>
              <a:rPr lang="ru-RU" i="1" u="sng" dirty="0"/>
              <a:t>«Логическая цепочка».</a:t>
            </a:r>
            <a:endParaRPr lang="ru-RU" dirty="0"/>
          </a:p>
          <a:p>
            <a:r>
              <a:rPr lang="ru-RU" i="1" u="sng" dirty="0"/>
              <a:t> «Тонкие и толстые вопросы».</a:t>
            </a:r>
            <a:endParaRPr lang="ru-RU" dirty="0"/>
          </a:p>
          <a:p>
            <a:r>
              <a:rPr lang="ru-RU" dirty="0" smtClean="0"/>
              <a:t>«Древо мудрости»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58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218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Функциональная грамотность . Повышение качества обучения через внеурочную деятельность. </vt:lpstr>
      <vt:lpstr>В начальной школе есть два направления деятельности по повышению качества образования:   </vt:lpstr>
      <vt:lpstr>Перед учителем в начальной школе стоит колоссальная задача:  развить ребёнка.</vt:lpstr>
      <vt:lpstr>Внеурочная деятельность</vt:lpstr>
      <vt:lpstr>Технологии</vt:lpstr>
      <vt:lpstr>Формы и методы</vt:lpstr>
      <vt:lpstr>Читательская грамотность</vt:lpstr>
      <vt:lpstr>Функциональное чтение </vt:lpstr>
      <vt:lpstr>Методы </vt:lpstr>
      <vt:lpstr>Работа в группах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 . Повышение качества обучения через внеурочную деятельность. </dc:title>
  <dc:creator>User</dc:creator>
  <cp:lastModifiedBy>User</cp:lastModifiedBy>
  <cp:revision>6</cp:revision>
  <dcterms:created xsi:type="dcterms:W3CDTF">2024-10-01T18:55:50Z</dcterms:created>
  <dcterms:modified xsi:type="dcterms:W3CDTF">2024-10-02T14:16:02Z</dcterms:modified>
</cp:coreProperties>
</file>