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20.xml.rels" ContentType="application/vnd.openxmlformats-package.relationships+xml"/>
  <Override PartName="/ppt/slides/_rels/slide2.xml.rels" ContentType="application/vnd.openxmlformats-package.relationships+xml"/>
  <Override PartName="/ppt/slides/_rels/slide19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14.xml.rels" ContentType="application/vnd.openxmlformats-package.relationships+xml"/>
  <Override PartName="/ppt/slides/_rels/slide24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slide16.xml" ContentType="application/vnd.openxmlformats-officedocument.presentationml.slide+xml"/>
  <Override PartName="/ppt/slides/slide1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CBFF8D-1989-45C4-8232-605907F572B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52792E2-8488-4CF1-AD9D-8BCDE88747E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8E27AE1-ABFB-4F59-AABB-02C60E50296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A2698EC-7874-46C1-951F-BB7FB9C8251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8E0BE3F-EC27-405D-9A05-7A608BB04E5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660E014-983F-4464-B90B-F992A2BC7C5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4E1D4B5-F66E-4B0A-A983-C65BF1BF0E0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7C0F9B0-7CAC-46EC-832B-29BC62471F2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1F685C3-7C9F-4083-A29D-F6C1BF6C2DA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EBA154-B9AE-443E-A218-9ECB6463647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3806445-74EE-4466-B71B-94A5718D63F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AB69453-D21C-412D-A054-3EEAF3FFF2D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E5219B7-73FB-49D7-AC5D-FDF1BB5CA57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9D1D85A-584B-4EFD-975A-871210595C6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3DFDFF8-7CEF-4377-B1F3-85BE7B74618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D15940B-2E39-47F1-835C-22DCF305063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359416B-BD70-4B63-B2DE-2D16B7C772C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8D4DA72-704E-4C59-B46A-1D99F3D4054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FB6BFE9-7D83-43DF-B627-6F45B4D4E6F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D17A624-1554-433A-A07A-37C06A960EF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5EB18B4-3D1E-43CF-A68C-9DDDEE8FABB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93F3582-C82A-402E-8A02-333AF479542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DEFAD47-00A6-4C4E-B1FE-20F7A5AEA03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C99DAA5-004A-4401-AC8A-492812D6DFC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 flipH="1" flipV="1">
            <a:off x="-4320" y="4495680"/>
            <a:ext cx="10075680" cy="1165680"/>
          </a:xfrm>
          <a:prstGeom prst="flowChartDocumen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blurRad="0" dir="5400000" dist="1080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360000" y="5220000"/>
            <a:ext cx="23356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ru-RU" sz="1400" spc="-1" strike="noStrike">
                <a:solidFill>
                  <a:srgbClr val="ffffff"/>
                </a:solidFill>
                <a:latin typeface="Arial"/>
                <a:ea typeface="DejaVu Sans"/>
              </a:rPr>
              <a:t>&lt;дата/время&gt;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3420000" y="5220000"/>
            <a:ext cx="32356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1400" spc="-1" strike="noStrike">
                <a:solidFill>
                  <a:srgbClr val="ffffff"/>
                </a:solidFill>
                <a:latin typeface="Arial"/>
                <a:ea typeface="DejaVu Sans"/>
              </a:rPr>
              <a:t>&lt;нижний колонтитул&gt;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3" name=""/>
          <p:cNvSpPr/>
          <p:nvPr/>
        </p:nvSpPr>
        <p:spPr>
          <a:xfrm>
            <a:off x="7380000" y="5220000"/>
            <a:ext cx="23356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fld id="{05BEDA46-6D67-4517-91AC-483E81A048A8}" type="slidenum">
              <a:rPr b="0" lang="ru-RU" sz="1400" spc="-1" strike="noStrike">
                <a:solidFill>
                  <a:srgbClr val="ffffff"/>
                </a:solidFill>
                <a:latin typeface="Arial"/>
                <a:ea typeface="DejaVu Sans"/>
              </a:rPr>
              <a:t>&lt;номер&gt;</a:t>
            </a:fld>
            <a:endParaRPr b="0" lang="ru-RU" sz="1400" spc="-1" strike="noStrike"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"/>
          <p:cNvSpPr/>
          <p:nvPr/>
        </p:nvSpPr>
        <p:spPr>
          <a:xfrm>
            <a:off x="0" y="0"/>
            <a:ext cx="10072440" cy="71568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blurRad="0" dir="5400000" dist="1080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3" name=""/>
          <p:cNvSpPr/>
          <p:nvPr/>
        </p:nvSpPr>
        <p:spPr>
          <a:xfrm>
            <a:off x="3240" y="5040000"/>
            <a:ext cx="10072440" cy="62712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blurRad="0" dir="5400000" dist="1080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44" name="PlaceHolder 1"/>
          <p:cNvSpPr>
            <a:spLocks noGrp="1"/>
          </p:cNvSpPr>
          <p:nvPr>
            <p:ph type="ftr" idx="1"/>
          </p:nvPr>
        </p:nvSpPr>
        <p:spPr>
          <a:xfrm>
            <a:off x="3420000" y="5220000"/>
            <a:ext cx="3235680" cy="35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ru-RU" sz="1400" spc="-1" strike="noStrike">
                <a:solidFill>
                  <a:srgbClr val="ffffff"/>
                </a:solidFill>
                <a:latin typeface="Arial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ldNum" idx="2"/>
          </p:nvPr>
        </p:nvSpPr>
        <p:spPr>
          <a:xfrm>
            <a:off x="7380000" y="5220000"/>
            <a:ext cx="2335680" cy="35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ru-RU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FF56645-9215-43F2-B005-04EE386F4B2F}" type="slidenum">
              <a:rPr b="0" lang="ru-RU" sz="1400" spc="-1" strike="noStrike">
                <a:solidFill>
                  <a:srgbClr val="ffffff"/>
                </a:solidFill>
                <a:latin typeface="Arial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 idx="3"/>
          </p:nvPr>
        </p:nvSpPr>
        <p:spPr>
          <a:xfrm>
            <a:off x="360000" y="5220000"/>
            <a:ext cx="2335680" cy="35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"/>
          <p:cNvSpPr/>
          <p:nvPr/>
        </p:nvSpPr>
        <p:spPr>
          <a:xfrm>
            <a:off x="0" y="0"/>
            <a:ext cx="10075320" cy="71856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blurRad="0" dir="5400000" dist="1080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6" name=""/>
          <p:cNvSpPr/>
          <p:nvPr/>
        </p:nvSpPr>
        <p:spPr>
          <a:xfrm>
            <a:off x="3240" y="5040000"/>
            <a:ext cx="10075320" cy="63000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blurRad="0" dir="5400000" dist="1080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87" name="PlaceHolder 1"/>
          <p:cNvSpPr>
            <a:spLocks noGrp="1"/>
          </p:cNvSpPr>
          <p:nvPr>
            <p:ph type="ftr" idx="4"/>
          </p:nvPr>
        </p:nvSpPr>
        <p:spPr>
          <a:xfrm>
            <a:off x="3420000" y="5220000"/>
            <a:ext cx="3238560" cy="3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ldNum" idx="5"/>
          </p:nvPr>
        </p:nvSpPr>
        <p:spPr>
          <a:xfrm>
            <a:off x="7380000" y="5220000"/>
            <a:ext cx="2338560" cy="3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DEFC044-9A72-4FE4-871F-C1AEF810A2F7}" type="slidenum">
              <a:rPr b="0" lang="en-US" sz="1400" spc="-1" strike="noStrike">
                <a:solidFill>
                  <a:srgbClr val="ffffff"/>
                </a:solidFill>
                <a:latin typeface="Arial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dt" idx="6"/>
          </p:nvPr>
        </p:nvSpPr>
        <p:spPr>
          <a:xfrm>
            <a:off x="360000" y="5220000"/>
            <a:ext cx="2338560" cy="3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hyperlink" Target="https://core.telegram.org/bots" TargetMode="External"/><Relationship Id="rId2" Type="http://schemas.openxmlformats.org/officeDocument/2006/relationships/hyperlink" Target="https://doc.fipi.ru/oge/demoversii-specifikacii-kodifikatory/2023/inf_9_2023.zip" TargetMode="External"/><Relationship Id="rId3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hyperlink" Target="https://rospotrebnadzor.ru/files/news/SP2.4.3648-20_deti.pdf" TargetMode="External"/><Relationship Id="rId2" Type="http://schemas.openxmlformats.org/officeDocument/2006/relationships/hyperlink" Target="http://publication.pravo.gov.ru/Document/View/0001202112300167?index=3&amp;rangeSize=1" TargetMode="External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t.me/CompScienceTaskGenerator_7_Bot" TargetMode="External"/><Relationship Id="rId2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vk.com/apparelka" TargetMode="Externa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40000" y="360000"/>
            <a:ext cx="8995680" cy="375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marL="360000" algn="ctr">
              <a:lnSpc>
                <a:spcPct val="150000"/>
              </a:lnSpc>
              <a:buNone/>
            </a:pPr>
            <a:r>
              <a:rPr b="1" lang="ru-RU" sz="3600" spc="-1" strike="noStrike">
                <a:solidFill>
                  <a:srgbClr val="dd4100"/>
                </a:solidFill>
                <a:latin typeface="Times New Roman"/>
              </a:rPr>
              <a:t>ФОРМИРОВАНИЕ МАТЕМАТИЧЕСКОЙ ГРАМОТНОСТИ ПРИ ПОМОЩИ ЦИФРОВЫХ ТРЕНАЖЁРОВ ВО ВНЕУРОЧНОЙ ДЕЯТЕЛЬНОСТИ</a:t>
            </a:r>
            <a:endParaRPr b="0" lang="ru-R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360000" y="1260000"/>
            <a:ext cx="9355680" cy="377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Задачи, генерируемые ботом № 1, направлены на выработку у ребёнка навыка «оценивать объём памяти, необходимого для хранения текстовых данных» [2, с. 11] и содержат ситуации, в которых из текста удаляется, или в текст добавляется, слово и несколько символов. Для разработки даже самого простого текстового редактора программисту необходимо владеть этим навыком. 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8E1FAD5-F6CA-4545-9595-6A8F001B4CEB}" type="slidenum">
              <a:t>10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69C06C28-C0B7-4332-97D1-0E18CF958848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95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Задачи, генерируемые ботом № 7, направлены на получение следующего предметного результата: «знать принципы адресации в сети Интернет» [2, с. 11]. Условия задач содержат ситуации, в которых конкретный файл перемещается с рабочей станции на сервер. Эти знания необходимы всем пользователям, тем более — специалистам отрасли информационных технологий, например, системным администраторам и веб-программистам.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C355AD1-4082-4BF1-963A-B584CC3D6729}" type="slidenum">
              <a:t>11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57D90B34-F946-4BA3-8F6D-A1F664E7BD7A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360000" y="900000"/>
            <a:ext cx="9355680" cy="413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Задачи, генерируемые ботом № 10, направлены на выработку способности у ребёнка «записывать числа в различных системах счисления» [2, с. 11], навыка перевода чисел из одной системы счисления в другую систему счисления. В условии задач необходимо найти сумму наибольшего и наименьшего из трёх чисел, записанных в разных системах счисления, и записать полученную сумму в одной из нескольких систем счисления. Такие навыки прежде всего нужны системным программистам, которые работают с языками программирования низкого уровня, так как программный код и данные, записанные на машинном языке, представляет собой двоичный код, двоичные числа, которые для удобства записывают в шестнадцатеричной системе счисления.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F5EE707-F818-474B-93F6-1A1E9A48CD9A}" type="slidenum">
              <a:t>12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785EFDFE-0190-4777-9D07-AB7E2D2C06B7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360000" y="720000"/>
            <a:ext cx="9355680" cy="43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ctr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Преимущества данных тренажёров:</a:t>
            </a:r>
            <a:endParaRPr b="0" lang="ru-RU" sz="24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1) возможность формирования, развития математической грамотности у обучаемых детей, будущих IT-специалистов, так как тренажёры обладают огромной вариативностью, высылают большое количество отличающихся друг от друга задач для подготовки к ОГЭ по информатике и проверяют поступившие от пользователей ответы. Бот № 1 может генерировать 230 миллиардов 700 миллионов уникальных условий задач по информатике;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22506F4-FF5E-4149-966C-0F6EEA3F67F2}" type="slidenum">
              <a:t>13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E815BD9E-095D-446F-B462-6FBA95B3EF87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95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2) у пользователей, находящихся в разных уголках Земного шара, есть круглосуточный доступ к тренажёрам (24 часа в сутки, 7 дней в неделю, 365 дней в году) за исключением тех случаев, когда серверы мессенджера «Телеграмм» испытывают перегрузку — в этом случае запросы пользователей к ботам сохраняются системой мессенджера в памяти примерно на два десятка часов, после чего эти запросы поступают к ботам на обработку;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89CC4DF-6A7F-40F5-8108-BC015459A7AA}" type="slidenum">
              <a:t>14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5071D722-93A9-468D-9EA3-53175B624839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95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3) поддержка тренажёрами многопользовательского режима;</a:t>
            </a:r>
            <a:endParaRPr b="0" lang="ru-RU" sz="22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4) тренажеры могут взаимодействовать с каждым ребёнком индивидуально и имеют возможность работать в группе, созданной в мессенджере для обучаемых детей;</a:t>
            </a:r>
            <a:endParaRPr b="0" lang="ru-RU" sz="22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5) данные сторонние приложения - мультимедийные образовательные продукты;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8B28A54-AE45-4C1C-A189-D40B40038E04}" type="slidenum">
              <a:t>15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B9F37561-5149-49E1-A86E-565D18120F26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360000" y="1260000"/>
            <a:ext cx="9355680" cy="377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6) оперативный сбор статистики использования тренажёров;</a:t>
            </a:r>
            <a:endParaRPr b="0" lang="ru-RU" sz="22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7) дешевизна аренды виртуального частного сервера (</a:t>
            </a: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VPS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)  для размещения приложений (стоимость аренды сервера, при малой его загруженности, может составлять, по акции, всего 1,98 руб. в сутки), роль сервера для размещения приложений может сыграть даже домашний компьютер.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0C816DF-E877-45B7-A3FA-58D4523C5B07}" type="slidenum">
              <a:t>16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4F9F728B-89CE-429F-AB87-A1568BF99B9D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95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Существуют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ограничения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в использовании чат-бота со стороны действующих в РФ санитарных норм и правил (СанПиН). Некоторые из них:</a:t>
            </a:r>
            <a:endParaRPr b="0" lang="ru-RU" sz="18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«Для образовательных целей мобильные средства связи не используются.»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[3,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с. 41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]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;</a:t>
            </a:r>
            <a:endParaRPr b="0" lang="ru-RU" sz="18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Минимальная диагональ может «...составлять для монитора персонального компьютера и ноутбука — не менее 39,6 см, планшета — 26,6 см.»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[3,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с. 15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];</a:t>
            </a:r>
            <a:endParaRPr b="0" lang="ru-RU" sz="18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«Использование планшетов предполагает их размещения на столе под углом наклона 30 градусов.» [3, с. 41].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DB037BD-91BF-4545-9C89-908B92CD48DE}" type="slidenum">
              <a:t>17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F3E8F907-57AC-49AF-9821-FF24DE77F797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360000" y="720000"/>
            <a:ext cx="9355680" cy="43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Недавно вступил в силу Федеральный закон от 30.12.2021 № 472-ФЗ «О внесении изменений в Федеральный закон «Об образовании в Российской Федерации»», согласно которому с 1 января 2023 года «При реализации основных общеобразовательных программ … с применением электронного обучения, дистанционных образовательных технологий, предусматривающих обработку персональных данных обучающихся, организация, осуществляющая образовательную деятельность, должна использовать государственные информационные системы … для реализации указанных образовательных программ.»  [4, </a:t>
            </a: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c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. 4]. Данные чат-боты не являются государственными информационными системами (ГИС), использование приложений возможно вне образовательного учреждения, частным образом.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4B2CFAC-A4B7-4C24-9292-4B58BD9ECA5A}" type="slidenum">
              <a:t>18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64587821-7BE9-4DD0-A15A-2C6FABAB6533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360000" y="163080"/>
            <a:ext cx="935856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8560" cy="35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ctr">
              <a:lnSpc>
                <a:spcPct val="150000"/>
              </a:lnSpc>
              <a:spcBef>
                <a:spcPts val="1060"/>
              </a:spcBef>
              <a:buNone/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Полученный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 опыт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и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выводы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вступления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в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силу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изменений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в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российском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законодательстве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согласно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которым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1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сентября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2022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года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уроках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в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образовательных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учреждениях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можно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использовать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только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верифицированные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электронные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образовательные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ресурсы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(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ЭОР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),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1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января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2023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года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в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образовательных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учреждениях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можно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использовать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только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государственные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информационные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системы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(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ГИС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),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обрабатывающие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персональные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данные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учащихся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[2, c. 4],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данные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тренажеры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автором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проекта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активно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предлагались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детям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как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ресурсы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для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подготовки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к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ГИА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-9 по информатике.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За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решение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заданий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тренажёре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учащимся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выставлялись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оценки.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6D38245-281E-467A-89EB-44DBC16BB254}" type="slidenum">
              <a:t>19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fld id="{202F1346-CBA9-4129-864D-AFB3E829F2D2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59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060"/>
              </a:spcBef>
              <a:buNone/>
              <a:tabLst>
                <a:tab algn="l" pos="0"/>
              </a:tabLst>
            </a:pPr>
            <a:endParaRPr b="0" lang="ru-RU" sz="16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060"/>
              </a:spcBef>
              <a:buNone/>
              <a:tabLst>
                <a:tab algn="l" pos="0"/>
              </a:tabLst>
            </a:pPr>
            <a:endParaRPr b="0" lang="ru-RU" sz="16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060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</a:rPr>
              <a:t>«Боты — это сторонние приложения, которые работают внутри «Телеграмм». Пользователи могут взаимодействовать с ботами, отправляя им сообщения, команды...» [1].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F2F2E2D-07E1-4190-8A9A-9B164A60EF9A}" type="slidenum">
              <a:t>2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E485EB58-CD37-43FA-8B11-5F1255C2D6CE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360000" y="163080"/>
            <a:ext cx="935856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360000" y="914400"/>
            <a:ext cx="9358560" cy="411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После вступления в силу указанных выше изменений в законодательстве данные тренажёры предлагаются к использованию вне образовательного учреждения, частным образом и с разрешения родителей или законных представителей ребёнка.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Детям интересно познакомиться новым проектом, но они мало тренируются на данных тренажёрах: согласно выдаваемой ботом статистике происходит примерно 2-3 генерации заданий за 10-14 дней.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D133028-11E8-4914-99C4-19A548C5B9C1}" type="slidenum">
              <a:t>20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fld id="{EA277D77-D09D-469D-BBE6-28F0A8D93006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360000" y="163080"/>
            <a:ext cx="935856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8560" cy="394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Данный факт связан с тем, что у преподавателя теперь нет возможности выдавать тренажёры в образовательном учреждении, а проект содержит в себе пока только четыре генератора заданий, вместо десяти, выдающих хотя бы письменную часть материала экзамена. В идеале проект должен содержать семнадцать тренажёров, генераторов заданий, для полного охвата материала экзамена.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Большую пользу, с точки зрения автора статьи, принесли созданные при помощи тренажёров авторские контрольные измерительные материалы с 15 вариантами и 75 задачами. Данные контрольные измерительные материалы, самостоятельные работы, неоднократно использовались на занятиях в кружках и на уроках информатики.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DB6F757-3A5F-4E75-9F62-B9DF74731CBE}" type="slidenum">
              <a:t>21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fld id="{A02D482F-4C54-48D7-B37B-BB46EC7BEA07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360000" y="163080"/>
            <a:ext cx="935856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8560" cy="35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На одной из таких самостоятельных был выявлен важный психологический момент: детям нравится честное соревнование между собой, но если становится ясно, что кто-то из учащихся имеет возможность списать, нечестно получить хорошую оценку, то остальные школьники очень часто предпочитают тоже списать работу, чтобы не быть отстающими в получаемых оценках, не оказаться в глазах сверстников аутсайдерами.</a:t>
            </a:r>
            <a:endParaRPr b="0" lang="ru-RU" sz="18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Автор проекта считает, что генераторы контрольных измерительных материалов, с огромным количеством вариантов, могут повысить результативность участников ГИА по всем предметам.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DFF12CA-CE91-4466-8DDB-566BB50A3996}" type="slidenum">
              <a:t>22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fld id="{2153143E-5DED-4113-97D1-963CB077952A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360000" y="163080"/>
            <a:ext cx="935856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8560" cy="35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Очень важно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помнить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что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выдаваемая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школьникам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самостоятельная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работа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большим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количеством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вариантов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должна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угнетать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перегруженных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разными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предметами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выпускников.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Необходимо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найти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здоровый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</a:rPr>
              <a:t>баланс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: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выдавать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детям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материалы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с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индивидуальными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вариантами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условия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заданий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в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них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должны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быть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умеренной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сложности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посильной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для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решения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детьми.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Именно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при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таком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балансе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можно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мягко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бороться со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списыванием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,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приучать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школьников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самостоятельно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думать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и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поддерживать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между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учащимися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честную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конкуренцию.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DE20B9C-7F1E-4374-8CBA-875039522563}" type="slidenum">
              <a:t>23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fld id="{F502242B-8149-4E94-AF89-F321D16BD7C9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360000" y="163080"/>
            <a:ext cx="935856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8560" cy="35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В данный момент времени проект подошел к следующей стадии — выпуск бета-версии, приложения, предназначенного для использования в рабочей станции (в домашнем компьютере), которая будет играть роль сервера. Эта версия имеет графический интерфейс, каждый желающий сможет запустить приложение со сборником тренажёров.</a:t>
            </a:r>
            <a:endParaRPr b="0" lang="ru-RU" sz="20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060"/>
              </a:spcBef>
              <a:buNone/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2F7AACB-10CF-4FD3-B2BD-2F263D512C95}" type="slidenum">
              <a:t>24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fld id="{BFD1B935-848B-47DB-BB06-3FA02623973C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95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ctr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Источники:</a:t>
            </a:r>
            <a:endParaRPr b="0" lang="ru-RU" sz="18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1. Bots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: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An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introduction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for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developers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/ Официальный сайт мессенджера «Телеграмм» [Электронный ресурс]. - Режим доступа: </a:t>
            </a:r>
            <a:r>
              <a:rPr b="0" lang="zxx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</a:t>
            </a:r>
            <a:r>
              <a:rPr b="0" lang="ru-RU" sz="1800" spc="-1" strike="noStrike" u="sng">
                <a:solidFill>
                  <a:srgbClr val="0000ff"/>
                </a:solidFill>
                <a:uFillTx/>
                <a:latin typeface="Times New Roman"/>
                <a:ea typeface="Noto Sans CJK SC"/>
                <a:hlinkClick r:id="rId1"/>
              </a:rPr>
              <a:t>https://core.telegram.org/bots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.</a:t>
            </a:r>
            <a:endParaRPr b="0" lang="ru-RU" sz="18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2.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Спецификация контрольных измерительных материалов для проведения в 2023 году основного государственного экзамена по информатике /  Официальный сайт ФГБНУ «Федерального института педагогических измерений» [Электронный ресурс]. - Режим доступа: </a:t>
            </a:r>
            <a:r>
              <a:rPr b="0" lang="ru-RU" sz="1800" spc="-1" strike="noStrike" u="sng">
                <a:solidFill>
                  <a:srgbClr val="0000ff"/>
                </a:solidFill>
                <a:uFillTx/>
                <a:latin typeface="Times New Roman"/>
                <a:ea typeface="Noto Sans CJK SC"/>
                <a:hlinkClick r:id="rId2"/>
              </a:rPr>
              <a:t>https://doc.fipi.ru/oge/demoversii-specifikacii-kodifikatory/2023/inf_9_2023.zip</a:t>
            </a:r>
            <a:endParaRPr b="0" lang="ru-RU" sz="18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B088431-0901-48AB-8D67-6500B5297572}" type="slidenum">
              <a:t>25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02E86949-7817-4585-AD37-9BF051944CCA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95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3. Санитарно-эпидемиологические требования к организациям воспитания и обучения, отдыха и оздоровления детей и молодежи / Официальный сайт Федеральной службы по надзору в сфере прав потребителей и благополучия человека [Электронный ресурс]. - Режим доступа: </a:t>
            </a:r>
            <a:r>
              <a:rPr b="0" lang="ru-RU" sz="1800" spc="-1" strike="noStrike" u="sng">
                <a:solidFill>
                  <a:srgbClr val="0000ff"/>
                </a:solidFill>
                <a:uFillTx/>
                <a:latin typeface="Times New Roman"/>
                <a:ea typeface="Noto Sans CJK SC"/>
                <a:hlinkClick r:id="rId1"/>
              </a:rPr>
              <a:t>https://rospotrebnadzor.ru/files/news/SP2.4.3648-20_deti.pdf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.</a:t>
            </a:r>
            <a:endParaRPr b="0" lang="ru-RU" sz="18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4. Федеральный закон от 30.12.2021 № 472-ФЗ «О внесении изменений в Федеральный закон "Об образовании в Российской Федерации"»  / Официальный интернет-портал правовой информации [Электронный ресурс]. - Режим доступа: </a:t>
            </a:r>
            <a:r>
              <a:rPr b="0" lang="ru-RU" sz="1800" spc="-1" strike="noStrike" u="sng">
                <a:solidFill>
                  <a:srgbClr val="0000ff"/>
                </a:solidFill>
                <a:uFillTx/>
                <a:latin typeface="Times New Roman"/>
                <a:ea typeface="Times New Roman"/>
                <a:hlinkClick r:id="rId2"/>
              </a:rPr>
              <a:t>http://publication.pravo.gov.ru/Document/View/0001202112300167?index=3&amp;rangeSize=1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37C27D7-FAA9-43D4-AD73-3DB67C2BD38A}" type="slidenum">
              <a:t>26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57003C10-7A6D-4FE4-8423-D6AB9CB0B45F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59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060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</a:rPr>
              <a:t>Эти сторонние приложения располагают на серверах, роль которых могут играть домашние и школьные компьютеры. Пользователь через учетную запись чат-бота в мессенджере общается с приложением, подобным же образом, как он общается через учетную запись в мессенджере с другим человеком. Посредником, обеспечивающим обмен сообщениями между пользователем и сторонним приложением, является сервис «Телеграмм».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87E5150-6D49-4B1F-AD8D-57224473D989}" type="slidenum">
              <a:t>3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26B452E4-76D4-4671-BAC6-FCBCD6350C60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5680" cy="359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ru-RU" sz="24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</a:rPr>
              <a:t>Для ознакомления с возможностями разработанных цифровых тренажёров, необходимо в мессенджере «Телеграмм», в верхней поисковой строке мессенджера, точно, без кавычек, ввести имена чат-ботов: 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8847D97-F350-45CC-92D3-BE35AF0CD1CE}" type="slidenum">
              <a:t>4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774697E6-D108-4877-BE45-3C8084775855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6" name="PlaceHolder 3"/>
          <p:cNvSpPr/>
          <p:nvPr/>
        </p:nvSpPr>
        <p:spPr>
          <a:xfrm>
            <a:off x="360000" y="1080000"/>
            <a:ext cx="9358560" cy="359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endParaRPr b="0" lang="ru-RU" sz="2400" spc="-1" strike="noStrike">
              <a:latin typeface="Arial"/>
            </a:endParaRPr>
          </a:p>
          <a:p>
            <a:pPr marL="356760" indent="-324000" algn="ctr">
              <a:lnSpc>
                <a:spcPct val="115000"/>
              </a:lnSpc>
              <a:buClr>
                <a:srgbClr val="77caee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@ComputerScienceTaskGeneratorBot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endParaRPr b="0" lang="ru-RU" sz="3200" spc="-1" strike="noStrike">
              <a:latin typeface="Arial"/>
            </a:endParaRPr>
          </a:p>
          <a:p>
            <a:pPr marL="356760" indent="-324000" algn="ctr">
              <a:lnSpc>
                <a:spcPct val="115000"/>
              </a:lnSpc>
              <a:buClr>
                <a:srgbClr val="77caee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ru-RU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@CompScienceTaskGenerator_7_Bot 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endParaRPr b="0" lang="ru-RU" sz="3200" spc="-1" strike="noStrike">
              <a:latin typeface="Arial"/>
            </a:endParaRPr>
          </a:p>
          <a:p>
            <a:pPr marL="356760" indent="-324000" algn="ctr">
              <a:lnSpc>
                <a:spcPct val="115000"/>
              </a:lnSpc>
              <a:buClr>
                <a:srgbClr val="77caee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ru-RU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@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CompScienceTaskGenerator</a:t>
            </a:r>
            <a:r>
              <a:rPr b="1" lang="ru-RU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_1_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Bot</a:t>
            </a:r>
            <a:r>
              <a:rPr b="0" lang="ru-RU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0E3B91C-B97D-4102-B4E1-5DDF6F38B555}" type="slidenum">
              <a:t>5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6E59D73C-6BC2-43B4-AC92-8614BC157307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360000" y="163080"/>
            <a:ext cx="935856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58560" cy="35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ru-RU" sz="24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Clr>
                <a:srgbClr val="77caee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</a:rPr>
              <a:t>Данные боты являются копиями одного разработанного приложения. </a:t>
            </a:r>
            <a:endParaRPr b="0" lang="ru-RU" sz="2400" spc="-1" strike="noStrike">
              <a:latin typeface="Arial"/>
            </a:endParaRPr>
          </a:p>
          <a:p>
            <a:pPr marL="360000" indent="450360" algn="just">
              <a:lnSpc>
                <a:spcPct val="150000"/>
              </a:lnSpc>
              <a:spcBef>
                <a:spcPts val="1417"/>
              </a:spcBef>
              <a:buClr>
                <a:srgbClr val="77caee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</a:rPr>
              <a:t>Также для ознакомления с цифровыми тренажёрами можно воспользоваться следующими ссылками: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E28D03A-EAB3-43D5-AF9A-B45049EE777D}" type="slidenum">
              <a:t>6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fld id="{E694D8C6-7E74-4211-AA41-A19A91ABF584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360000" y="163080"/>
            <a:ext cx="935856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366480" y="954360"/>
            <a:ext cx="9358560" cy="359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spcBef>
                <a:spcPts val="1060"/>
              </a:spcBef>
              <a:buNone/>
            </a:pP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60"/>
              </a:spcBef>
              <a:buNone/>
            </a:pPr>
            <a:r>
              <a:rPr b="1" lang="en-US" sz="3200" spc="-1" strike="noStrike">
                <a:solidFill>
                  <a:srgbClr val="0000ff"/>
                </a:solidFill>
                <a:latin typeface="Times New Roman"/>
              </a:rPr>
              <a:t>http://t.me/ComputerScienceTaskGeneratorBot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60"/>
              </a:spcBef>
              <a:buNone/>
            </a:pP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60"/>
              </a:spcBef>
              <a:buNone/>
            </a:pPr>
            <a:r>
              <a:rPr b="1" lang="en-US" sz="3200" spc="-1" strike="noStrike" u="sng">
                <a:solidFill>
                  <a:srgbClr val="0000ff"/>
                </a:solidFill>
                <a:uFillTx/>
                <a:latin typeface="Times New Roman"/>
                <a:hlinkClick r:id="rId1"/>
              </a:rPr>
              <a:t>http://t.me/CompScienceTaskGenerator_7_Bot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60"/>
              </a:spcBef>
              <a:buNone/>
            </a:pP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60"/>
              </a:spcBef>
              <a:buNone/>
            </a:pPr>
            <a:r>
              <a:rPr b="1" lang="en-US" sz="3200" spc="-1" strike="noStrike">
                <a:solidFill>
                  <a:srgbClr val="0000ff"/>
                </a:solidFill>
                <a:latin typeface="Times New Roman"/>
              </a:rPr>
              <a:t>http://t.me/CompScienceTaskGenerator_1_Bot</a:t>
            </a:r>
            <a:endParaRPr b="0" lang="ru-R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60"/>
              </a:spcBef>
              <a:buNone/>
            </a:pPr>
            <a:endParaRPr b="0" lang="ru-RU" sz="2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CCEBAC7-393B-4E5E-908E-F5756BE301F5}" type="slidenum">
              <a:t>7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fld id="{55A45521-7D41-4BFB-9DC8-725465A636B0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180000" y="1080000"/>
            <a:ext cx="9718560" cy="359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ru-RU" sz="4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ru-RU" sz="4800" spc="-1" strike="noStrike">
                <a:latin typeface="Times New Roman"/>
              </a:rPr>
              <a:t>Страница проекта:</a:t>
            </a:r>
            <a:endParaRPr b="0" lang="ru-RU" sz="4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ru-RU" sz="4800" spc="-1" strike="noStrike" u="sng">
                <a:solidFill>
                  <a:srgbClr val="0000ff"/>
                </a:solidFill>
                <a:uFillTx/>
                <a:latin typeface="Times New Roman"/>
                <a:hlinkClick r:id="rId1"/>
              </a:rPr>
              <a:t>https://vk.com/apparelka</a:t>
            </a:r>
            <a:endParaRPr b="0" lang="ru-RU" sz="48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D0D08F1-697F-45DE-9866-98E5227835C0}" type="slidenum">
              <a:t>8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ABA7142F-341E-43BF-B468-FF5BD754BBB4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55680" cy="358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3600" spc="-1" strike="noStrike">
                <a:solidFill>
                  <a:srgbClr val="ffffff"/>
                </a:solidFill>
                <a:latin typeface="Arial"/>
              </a:rPr>
              <a:t>Цифровые тренажёры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360000" y="720000"/>
            <a:ext cx="9355680" cy="431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60000" indent="450360" algn="just">
              <a:lnSpc>
                <a:spcPct val="15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Указанные чат-боты являются тренажерами для детей, не только для дистанционной подготовки к экзамену по информатике в 9 классе, но и для формирования, развития математической грамотности, прежде всего, у будущих специалистов отрасли информационных технологий, которым крайне необходима эта составляющая функциональной грамотности для освоения будущей IT-профессии. Данные боты выдают задачи, которые содержат категорию контекста «образование / профессиональная деятельность». 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68A8CF8-91AB-42FE-AFB2-EF92BE07CC71}" type="slidenum">
              <a:t>9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fld id="{E9195078-FCA3-4E1A-AAE1-C22085492534}" type="datetime1">
              <a:rPr lang="ru-RU"/>
              <a:t>07.10.2024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2022-11-21T03:15:35Z</dcterms:created>
  <dc:creator/>
  <dc:description/>
  <dc:language>ru-RU</dc:language>
  <cp:lastModifiedBy/>
  <dcterms:modified xsi:type="dcterms:W3CDTF">2024-10-07T06:02:30Z</dcterms:modified>
  <cp:revision>62</cp:revision>
  <dc:subject/>
  <dc:title>Blue Curve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