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5" r:id="rId6"/>
    <p:sldId id="274" r:id="rId7"/>
    <p:sldId id="273" r:id="rId8"/>
    <p:sldId id="283" r:id="rId9"/>
    <p:sldId id="276" r:id="rId10"/>
    <p:sldId id="277" r:id="rId11"/>
    <p:sldId id="278" r:id="rId12"/>
    <p:sldId id="272" r:id="rId13"/>
    <p:sldId id="285" r:id="rId14"/>
    <p:sldId id="271" r:id="rId15"/>
    <p:sldId id="281" r:id="rId16"/>
    <p:sldId id="280" r:id="rId17"/>
    <p:sldId id="282" r:id="rId18"/>
    <p:sldId id="270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96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B169-E59A-4BD8-A4B1-571BF9BA69B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2056-0B72-4CCD-BCE5-619CC0E8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8" cy="388843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itchFamily="34" charset="-120"/>
                <a:ea typeface="Microsoft JhengHei UI" pitchFamily="34" charset="-120"/>
                <a:cs typeface="Microsoft Himalaya" pitchFamily="2" charset="0"/>
              </a:rPr>
              <a:t>Внеурочная деятельность – основа развития творческих способностей младших школьников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itchFamily="34" charset="-120"/>
              <a:ea typeface="Microsoft JhengHei UI" pitchFamily="34" charset="-120"/>
              <a:cs typeface="Microsoft Himalay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Рисование двумя руками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7170" name="Picture 2" descr="C:\Users\polin\OneDrive\Рабочий стол\Выступление 07.10.2024\5474486391065927360.jpg"/>
          <p:cNvPicPr>
            <a:picLocks noChangeAspect="1" noChangeArrowheads="1"/>
          </p:cNvPicPr>
          <p:nvPr/>
        </p:nvPicPr>
        <p:blipFill>
          <a:blip r:embed="rId3" cstate="print"/>
          <a:srcRect r="13889" b="28125"/>
          <a:stretch>
            <a:fillRect/>
          </a:stretch>
        </p:blipFill>
        <p:spPr bwMode="auto">
          <a:xfrm>
            <a:off x="827584" y="1628800"/>
            <a:ext cx="3096344" cy="4594575"/>
          </a:xfrm>
          <a:prstGeom prst="rect">
            <a:avLst/>
          </a:prstGeom>
          <a:noFill/>
        </p:spPr>
      </p:pic>
      <p:pic>
        <p:nvPicPr>
          <p:cNvPr id="7171" name="Picture 3" descr="C:\Users\polin\OneDrive\Рабочий стол\Выступление 07.10.2024\5474486391065927370.jpg"/>
          <p:cNvPicPr>
            <a:picLocks noChangeAspect="1" noChangeArrowheads="1"/>
          </p:cNvPicPr>
          <p:nvPr/>
        </p:nvPicPr>
        <p:blipFill>
          <a:blip r:embed="rId4" cstate="print"/>
          <a:srcRect l="16639" b="30307"/>
          <a:stretch>
            <a:fillRect/>
          </a:stretch>
        </p:blipFill>
        <p:spPr bwMode="auto">
          <a:xfrm>
            <a:off x="5220072" y="1556792"/>
            <a:ext cx="3240360" cy="481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Рисование двумя руками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8194" name="Picture 2" descr="C:\Users\polin\OneDrive\Рабочий стол\Выступление 07.10.2024\5474486391065927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058598" cy="4970884"/>
          </a:xfrm>
          <a:prstGeom prst="rect">
            <a:avLst/>
          </a:prstGeom>
          <a:noFill/>
        </p:spPr>
      </p:pic>
      <p:pic>
        <p:nvPicPr>
          <p:cNvPr id="8195" name="Picture 3" descr="C:\Users\polin\OneDrive\Рабочий стол\Выступление 07.10.2024\5474486391065927372.jpg"/>
          <p:cNvPicPr>
            <a:picLocks noChangeAspect="1" noChangeArrowheads="1"/>
          </p:cNvPicPr>
          <p:nvPr/>
        </p:nvPicPr>
        <p:blipFill>
          <a:blip r:embed="rId4" cstate="print"/>
          <a:srcRect t="11222" r="6551" b="19085"/>
          <a:stretch>
            <a:fillRect/>
          </a:stretch>
        </p:blipFill>
        <p:spPr bwMode="auto">
          <a:xfrm>
            <a:off x="5004048" y="1580254"/>
            <a:ext cx="3744416" cy="496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Музыкально-ритмические упражнения</a:t>
            </a:r>
            <a:endParaRPr lang="ru-RU" sz="4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9218" name="Picture 2" descr="C:\Users\polin\OneDrive\Рабочий стол\Выступление 07.10.2024\Rge9RNfh1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336704" cy="453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Музыкально-ритмические упражнения</a:t>
            </a:r>
            <a:endParaRPr lang="ru-RU" sz="4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7410" name="Picture 2" descr="C:\Users\polin\OneDrive\Рабочий стол\Выступление 07.10.2024\bd560f003931e398228e80a238f0e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2891359" cy="2891359"/>
          </a:xfrm>
          <a:prstGeom prst="rect">
            <a:avLst/>
          </a:prstGeom>
          <a:noFill/>
        </p:spPr>
      </p:pic>
      <p:pic>
        <p:nvPicPr>
          <p:cNvPr id="17411" name="Picture 3" descr="C:\Users\polin\OneDrive\Рабочий стол\Выступление 07.10.2024\43cd9be2a36b93e5bdca589041b162ea.jpg"/>
          <p:cNvPicPr>
            <a:picLocks noChangeAspect="1" noChangeArrowheads="1"/>
          </p:cNvPicPr>
          <p:nvPr/>
        </p:nvPicPr>
        <p:blipFill>
          <a:blip r:embed="rId4" cstate="print"/>
          <a:srcRect l="8754" t="8138" r="4965" b="23556"/>
          <a:stretch>
            <a:fillRect/>
          </a:stretch>
        </p:blipFill>
        <p:spPr bwMode="auto">
          <a:xfrm>
            <a:off x="611560" y="4293096"/>
            <a:ext cx="3312368" cy="1966718"/>
          </a:xfrm>
          <a:prstGeom prst="rect">
            <a:avLst/>
          </a:prstGeom>
          <a:noFill/>
        </p:spPr>
      </p:pic>
      <p:pic>
        <p:nvPicPr>
          <p:cNvPr id="17412" name="Picture 4" descr="C:\Users\polin\OneDrive\Рабочий стол\Выступление 07.10.2024\Q0Y4cPOneWE.jpg"/>
          <p:cNvPicPr>
            <a:picLocks noChangeAspect="1" noChangeArrowheads="1"/>
          </p:cNvPicPr>
          <p:nvPr/>
        </p:nvPicPr>
        <p:blipFill>
          <a:blip r:embed="rId5" cstate="print"/>
          <a:srcRect l="838" t="4115" r="1534" b="10903"/>
          <a:stretch>
            <a:fillRect/>
          </a:stretch>
        </p:blipFill>
        <p:spPr bwMode="auto">
          <a:xfrm>
            <a:off x="611560" y="1916832"/>
            <a:ext cx="3312368" cy="203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Правополушарное рисование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1267" name="Picture 3" descr="C:\Users\polin\OneDrive\Рабочий стол\Выступление 07.10.2024\IMG_20241001_141729.jpg"/>
          <p:cNvPicPr>
            <a:picLocks noChangeAspect="1" noChangeArrowheads="1"/>
          </p:cNvPicPr>
          <p:nvPr/>
        </p:nvPicPr>
        <p:blipFill>
          <a:blip r:embed="rId3" cstate="print"/>
          <a:srcRect t="22654" r="4350" b="33297"/>
          <a:stretch>
            <a:fillRect/>
          </a:stretch>
        </p:blipFill>
        <p:spPr bwMode="auto">
          <a:xfrm>
            <a:off x="2627784" y="4293096"/>
            <a:ext cx="3888432" cy="2387634"/>
          </a:xfrm>
          <a:prstGeom prst="rect">
            <a:avLst/>
          </a:prstGeom>
          <a:noFill/>
        </p:spPr>
      </p:pic>
      <p:pic>
        <p:nvPicPr>
          <p:cNvPr id="11266" name="Picture 2" descr="C:\Users\polin\OneDrive\Рабочий стол\Выступление 07.10.2024\IMG_20241001_141724.jpg"/>
          <p:cNvPicPr>
            <a:picLocks noChangeAspect="1" noChangeArrowheads="1"/>
          </p:cNvPicPr>
          <p:nvPr/>
        </p:nvPicPr>
        <p:blipFill>
          <a:blip r:embed="rId4" cstate="print"/>
          <a:srcRect l="2564" t="3846" r="12821" b="21154"/>
          <a:stretch>
            <a:fillRect/>
          </a:stretch>
        </p:blipFill>
        <p:spPr bwMode="auto">
          <a:xfrm>
            <a:off x="5868144" y="1484784"/>
            <a:ext cx="2985562" cy="3528392"/>
          </a:xfrm>
          <a:prstGeom prst="rect">
            <a:avLst/>
          </a:prstGeom>
          <a:noFill/>
        </p:spPr>
      </p:pic>
      <p:pic>
        <p:nvPicPr>
          <p:cNvPr id="11268" name="Picture 4" descr="C:\Users\polin\OneDrive\Рабочий стол\Выступление 07.10.2024\IMG_20241001_141901.jpg"/>
          <p:cNvPicPr>
            <a:picLocks noChangeAspect="1" noChangeArrowheads="1"/>
          </p:cNvPicPr>
          <p:nvPr/>
        </p:nvPicPr>
        <p:blipFill>
          <a:blip r:embed="rId5" cstate="print"/>
          <a:srcRect b="36170"/>
          <a:stretch>
            <a:fillRect/>
          </a:stretch>
        </p:blipFill>
        <p:spPr bwMode="auto">
          <a:xfrm flipH="1">
            <a:off x="179512" y="1484784"/>
            <a:ext cx="355359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Правополушарное рисование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2290" name="Picture 2" descr="C:\Users\polin\OneDrive\Рабочий стол\Выступление 07.10.2024\IMG_20241001_142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219822" cy="4293096"/>
          </a:xfrm>
          <a:prstGeom prst="rect">
            <a:avLst/>
          </a:prstGeom>
          <a:noFill/>
        </p:spPr>
      </p:pic>
      <p:pic>
        <p:nvPicPr>
          <p:cNvPr id="12291" name="Picture 3" descr="C:\Users\polin\OneDrive\Рабочий стол\Выступление 07.10.2024\IMG_20241001_142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15616" y="1772816"/>
            <a:ext cx="324036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Правополушарное рисование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3314" name="Picture 2" descr="C:\Users\polin\OneDrive\Рабочий стол\Выступление 07.10.2024\IMG_20241001_143052.jpg"/>
          <p:cNvPicPr>
            <a:picLocks noChangeAspect="1" noChangeArrowheads="1"/>
          </p:cNvPicPr>
          <p:nvPr/>
        </p:nvPicPr>
        <p:blipFill>
          <a:blip r:embed="rId3" cstate="print"/>
          <a:srcRect l="5654" r="8565" b="19472"/>
          <a:stretch>
            <a:fillRect/>
          </a:stretch>
        </p:blipFill>
        <p:spPr bwMode="auto">
          <a:xfrm>
            <a:off x="827584" y="1268760"/>
            <a:ext cx="3240360" cy="4055915"/>
          </a:xfrm>
          <a:prstGeom prst="rect">
            <a:avLst/>
          </a:prstGeom>
          <a:noFill/>
        </p:spPr>
      </p:pic>
      <p:pic>
        <p:nvPicPr>
          <p:cNvPr id="13316" name="Picture 4" descr="C:\Users\polin\OneDrive\Рабочий стол\Выступление 07.10.2024\IMG_20241001_142721.jpg"/>
          <p:cNvPicPr>
            <a:picLocks noChangeAspect="1" noChangeArrowheads="1"/>
          </p:cNvPicPr>
          <p:nvPr/>
        </p:nvPicPr>
        <p:blipFill>
          <a:blip r:embed="rId4" cstate="print"/>
          <a:srcRect l="36969" t="15476" b="13333"/>
          <a:stretch>
            <a:fillRect/>
          </a:stretch>
        </p:blipFill>
        <p:spPr bwMode="auto">
          <a:xfrm flipH="1">
            <a:off x="5724128" y="1196752"/>
            <a:ext cx="2664296" cy="4012301"/>
          </a:xfrm>
          <a:prstGeom prst="rect">
            <a:avLst/>
          </a:prstGeom>
          <a:noFill/>
        </p:spPr>
      </p:pic>
      <p:pic>
        <p:nvPicPr>
          <p:cNvPr id="13315" name="Picture 3" descr="C:\Users\polin\OneDrive\Рабочий стол\Выступление 07.10.2024\IMG_20241001_143057.jpg"/>
          <p:cNvPicPr>
            <a:picLocks noChangeAspect="1" noChangeArrowheads="1"/>
          </p:cNvPicPr>
          <p:nvPr/>
        </p:nvPicPr>
        <p:blipFill>
          <a:blip r:embed="rId5" cstate="print"/>
          <a:srcRect t="32423" b="11291"/>
          <a:stretch>
            <a:fillRect/>
          </a:stretch>
        </p:blipFill>
        <p:spPr bwMode="auto">
          <a:xfrm>
            <a:off x="3131840" y="3861048"/>
            <a:ext cx="3528392" cy="2648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Правополушарное рисование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4338" name="Picture 2" descr="C:\Users\polin\OneDrive\Рабочий стол\Выступление 07.10.2024\IMG_20241001_143221.jpg"/>
          <p:cNvPicPr>
            <a:picLocks noChangeAspect="1" noChangeArrowheads="1"/>
          </p:cNvPicPr>
          <p:nvPr/>
        </p:nvPicPr>
        <p:blipFill>
          <a:blip r:embed="rId3" cstate="print"/>
          <a:srcRect l="3290" t="23684" r="19737" b="21053"/>
          <a:stretch>
            <a:fillRect/>
          </a:stretch>
        </p:blipFill>
        <p:spPr bwMode="auto">
          <a:xfrm rot="10800000" flipV="1">
            <a:off x="4572000" y="1556792"/>
            <a:ext cx="4279333" cy="2304256"/>
          </a:xfrm>
          <a:prstGeom prst="rect">
            <a:avLst/>
          </a:prstGeom>
          <a:noFill/>
        </p:spPr>
      </p:pic>
      <p:pic>
        <p:nvPicPr>
          <p:cNvPr id="14339" name="Picture 3" descr="C:\Users\polin\OneDrive\Рабочий стол\Выступление 07.10.2024\IMG_20241001_143255.jpg"/>
          <p:cNvPicPr>
            <a:picLocks noChangeAspect="1" noChangeArrowheads="1"/>
          </p:cNvPicPr>
          <p:nvPr/>
        </p:nvPicPr>
        <p:blipFill>
          <a:blip r:embed="rId4" cstate="print"/>
          <a:srcRect l="7547" t="10517" b="14011"/>
          <a:stretch>
            <a:fillRect/>
          </a:stretch>
        </p:blipFill>
        <p:spPr bwMode="auto">
          <a:xfrm>
            <a:off x="251520" y="3212976"/>
            <a:ext cx="423407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polin\OneDrive\Рабочий стол\Выступление 07.10.2024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6768752" cy="568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Gabriola" pitchFamily="82" charset="0"/>
              </a:rPr>
              <a:t>Спасибо за внимание!</a:t>
            </a:r>
            <a:endParaRPr lang="ru-RU" sz="80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Цели: </a:t>
            </a:r>
            <a:r>
              <a:rPr lang="ru-RU" sz="4000" i="1" dirty="0" smtClean="0">
                <a:solidFill>
                  <a:srgbClr val="002060"/>
                </a:solidFill>
              </a:rPr>
              <a:t>помочь ребёнку развить абстрактное и пространственное мышление, терпение, наблюдательность, художественный вкус, глазомер и мелкую моторику рук.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3672408" cy="86652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MV Boli" pitchFamily="2" charset="0"/>
              </a:rPr>
              <a:t>«Юный художник»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MV Bol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052736"/>
            <a:ext cx="4280520" cy="9829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«Музыкальная капель»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2051" name="Picture 3" descr="C:\Users\polin\OneDrive\Рабочий стол\Выступление 07.10.2024\{elj;ybr!@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839972" cy="2771230"/>
          </a:xfrm>
          <a:prstGeom prst="rect">
            <a:avLst/>
          </a:prstGeom>
          <a:noFill/>
        </p:spPr>
      </p:pic>
      <p:pic>
        <p:nvPicPr>
          <p:cNvPr id="2052" name="Picture 4" descr="C:\Users\polin\OneDrive\Рабочий стол\Выступление 07.10.2024\Музыка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4"/>
            <a:ext cx="3384376" cy="2923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polin\OneDrive\Рабочий стол\Выступление 07.10.2024\Ребе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polin\OneDrive\Рабочий стол\Выступление 07.10.2024\img-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6048672" cy="625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Приёмы, которые мы используем, чтобы развивать оба полушария мозга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496944" cy="4464496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1. Рисование двумя руками одновременно</a:t>
            </a:r>
          </a:p>
          <a:p>
            <a:pPr marL="514350" indent="-514350" algn="l"/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2. Музыкально-ритмические упражнения</a:t>
            </a:r>
          </a:p>
          <a:p>
            <a:pPr marL="514350" indent="-514350" algn="l"/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3.Правополушарное рисование</a:t>
            </a:r>
            <a:endParaRPr lang="ru-RU" sz="48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Рисование двумя руками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6150" name="Picture 6" descr="C:\Users\polin\OneDrive\Рабочий стол\Выступление 07.10.2024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4824536" cy="441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Рисование двумя руками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5362" name="Picture 2" descr="C:\Users\polin\OneDrive\Рабочий стол\Выступление 07.10.2024\5404358435639779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053416" cy="2160240"/>
          </a:xfrm>
          <a:prstGeom prst="rect">
            <a:avLst/>
          </a:prstGeom>
          <a:noFill/>
        </p:spPr>
      </p:pic>
      <p:pic>
        <p:nvPicPr>
          <p:cNvPr id="15364" name="Picture 4" descr="C:\Users\polin\OneDrive\Рабочий стол\Выступление 07.10.2024\5404358435639779580.jpg"/>
          <p:cNvPicPr>
            <a:picLocks noChangeAspect="1" noChangeArrowheads="1"/>
          </p:cNvPicPr>
          <p:nvPr/>
        </p:nvPicPr>
        <p:blipFill>
          <a:blip r:embed="rId4" cstate="print"/>
          <a:srcRect t="7008"/>
          <a:stretch>
            <a:fillRect/>
          </a:stretch>
        </p:blipFill>
        <p:spPr bwMode="auto">
          <a:xfrm>
            <a:off x="5436096" y="1628800"/>
            <a:ext cx="3365946" cy="2304256"/>
          </a:xfrm>
          <a:prstGeom prst="rect">
            <a:avLst/>
          </a:prstGeom>
          <a:noFill/>
        </p:spPr>
      </p:pic>
      <p:pic>
        <p:nvPicPr>
          <p:cNvPr id="15363" name="Picture 3" descr="C:\Users\polin\OneDrive\Рабочий стол\Выступление 07.10.2024\5404358435639779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429000"/>
            <a:ext cx="2304256" cy="304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in\OneDrive\Рабочий стол\Выступление 07.10.2024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Рисование двумя руками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6147" name="Picture 3" descr="C:\Users\polin\OneDrive\Рабочий стол\Выступление 07.10.2024\5474486391065927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466660" cy="2664296"/>
          </a:xfrm>
          <a:prstGeom prst="rect">
            <a:avLst/>
          </a:prstGeom>
          <a:noFill/>
        </p:spPr>
      </p:pic>
      <p:pic>
        <p:nvPicPr>
          <p:cNvPr id="6148" name="Picture 4" descr="C:\Users\polin\OneDrive\Рабочий стол\Выступление 07.10.2024\5474486391065927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2896794" cy="2016224"/>
          </a:xfrm>
          <a:prstGeom prst="rect">
            <a:avLst/>
          </a:prstGeom>
          <a:noFill/>
        </p:spPr>
      </p:pic>
      <p:pic>
        <p:nvPicPr>
          <p:cNvPr id="6149" name="Picture 5" descr="C:\Users\polin\OneDrive\Рабочий стол\Выступление 07.10.2024\5474486391065927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916832"/>
            <a:ext cx="2808312" cy="3632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94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Внеурочная деятельность – основа развития творческих способностей младших школьников</vt:lpstr>
      <vt:lpstr>Цели: помочь ребёнку развить абстрактное и пространственное мышление, терпение, наблюдательность, художественный вкус, глазомер и мелкую моторику рук.</vt:lpstr>
      <vt:lpstr>«Юный художник»</vt:lpstr>
      <vt:lpstr>Слайд 4</vt:lpstr>
      <vt:lpstr>Слайд 5</vt:lpstr>
      <vt:lpstr>Приёмы, которые мы используем, чтобы развивать оба полушария мозга</vt:lpstr>
      <vt:lpstr>Рисование двумя руками</vt:lpstr>
      <vt:lpstr>Рисование двумя руками</vt:lpstr>
      <vt:lpstr>Рисование двумя руками</vt:lpstr>
      <vt:lpstr>Рисование двумя руками</vt:lpstr>
      <vt:lpstr>Рисование двумя руками</vt:lpstr>
      <vt:lpstr>Музыкально-ритмические упражнения</vt:lpstr>
      <vt:lpstr>Музыкально-ритмические упражнения</vt:lpstr>
      <vt:lpstr>Правополушарное рисование</vt:lpstr>
      <vt:lpstr>Правополушарное рисование</vt:lpstr>
      <vt:lpstr>Правополушарное рисование</vt:lpstr>
      <vt:lpstr>Правополушарное рисование</vt:lpstr>
      <vt:lpstr>Слайд 18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– основа развития творческих способностей младших школьников</dc:title>
  <dc:creator>polina.lm@yandex.ru</dc:creator>
  <cp:lastModifiedBy>polina.lm@yandex.ru</cp:lastModifiedBy>
  <cp:revision>18</cp:revision>
  <dcterms:created xsi:type="dcterms:W3CDTF">2024-10-06T08:03:27Z</dcterms:created>
  <dcterms:modified xsi:type="dcterms:W3CDTF">2024-10-06T16:59:40Z</dcterms:modified>
</cp:coreProperties>
</file>