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152"/>
    <a:srgbClr val="E9553B"/>
    <a:srgbClr val="EFA3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077D10-C0CD-4D09-8F72-73C70156B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BD6FD33-4745-40E0-A870-0090FBA7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63F275-7D14-4A15-AC70-839A071B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28863A-6A1F-4E67-912C-081305E3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750D33-E648-432E-8850-9D922F91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9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295DD9-C11F-4E08-9E60-42BC80E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60528D-0D99-459E-90D1-B08D20DF4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C7E6ED-AB42-48F1-A047-8B70ADE9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72E2ED-B3BC-4C1B-A1AC-C02D96FC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05F9A5-79E4-4885-B82F-F0866703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73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CDB6791-5F8B-4807-A552-1672E9078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1BBB9E-F4A2-4F9E-AA0E-F70C04985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E4EA90-2AB5-4B06-A903-4889FAB9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E772C8-911F-4CE4-A280-133803C6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9F0C46-2F81-4F8B-9E9A-28ACA344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41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7B16AD-8139-4352-8B70-EE831E0F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D926AF-6E40-4B0B-AF38-DFFB1820D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1A447B-9287-4EAB-83BD-A265665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4FBBEF-6FB8-4E8A-8FCC-08BE6656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431276-ED0B-47B9-BC15-A0765DF2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56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1F15B4-2EBC-4E2E-AD5C-454C8681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2CEB25-0E0F-4682-B46F-1EE636808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A532A8-DEE3-405A-B61E-A9439C71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F994EF-4335-4210-AAF9-F7173AD3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50A3A4-43D2-45B9-AA94-925B0895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40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FC6A2-68E1-4EBE-BCFB-F58E389C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A27814-E107-4A4D-B27A-F4FA977C1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D40BA3-C978-43F6-BE1E-12A87450F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73DD9F-2415-4BA5-A7E9-70479979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AB398D-C3B6-457C-85DB-2B0E85D0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68B1F9-B198-429F-A000-2C5664F1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31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59F03-282F-49B0-AE9C-B8F081DB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C63EB-8CE4-4A4C-B8F4-0BEEC2F13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471768-F83E-4ED5-8FFC-186FE359D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183BC8E-D5A2-4348-82DC-B0CF4DDF0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F1EEBF-FC93-4D47-B8A2-186741A28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F48AEF-5F67-449B-A3DF-723FF3EC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9CB0F6-7C63-48F3-A2B5-51A82B6A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C8FD121-C66A-45C4-BF1E-8A5D41F0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DE8A0A-542F-4B81-B773-9F384E4F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B12DE8C-5190-40EC-B113-8C458A57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F12E94-D546-4580-95BD-2360BCBE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2620F47-75F3-4607-AB35-68BFC75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95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B1C8F1-0673-4BFB-9350-A116A83B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1CAF732-0D1B-46A6-BDFA-B870DB1D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478712E-088B-4282-9E33-F571193F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59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040AC3-1E5E-4EA7-82C5-1CCA26ED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6A6D08-B673-4502-9E3C-8FE906EFC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91EDA1-8F02-415E-B211-1B634C1F7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59AE97-DDFD-4746-9B93-0B3D51C3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D1FE10-F2BF-496F-8C76-D76973C3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8E9305-6999-4F10-8297-FC32F337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4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999BB-F86B-4E95-8FC7-F76C2889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E644F0-348B-4607-9832-8F738290D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C59446-2506-40B5-8876-20BE4804A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6E3198-76BC-4268-BCC3-BDC0B13F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0B6EB3-AAB2-4035-A5E0-ED7D457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96584F-BC0E-473B-ADAD-58EEE749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00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8A960F-6D5A-46B1-BB58-D1ADC315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E4529D-54B1-41D0-BE75-02C175A6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CE6E0A-4931-4213-AAA7-E3A37A7A3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7FD6E-764B-4AD8-966C-20C75B2F7E4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6F3A76-3CAF-4658-ABCF-4616C8C8F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A88CBE-F6A7-4E9B-849A-90FA50CD5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1EFF7-35BE-4701-88C9-21002368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88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E8F062AA-E8A4-49AF-8EFC-A141AC9495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E22FD0-D8B4-4725-9EB4-E4C17470D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2517" y="785011"/>
            <a:ext cx="6489577" cy="3378616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Инструкция по </a:t>
            </a:r>
            <a:r>
              <a:rPr lang="ru-RU" sz="32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подаче заявки </a:t>
            </a:r>
            <a:r>
              <a:rPr lang="ru-RU" sz="32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курсы повышения квалификации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52751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8">
            <a:extLst>
              <a:ext uri="{FF2B5EF4-FFF2-40B4-BE49-F238E27FC236}">
                <a16:creationId xmlns:a16="http://schemas.microsoft.com/office/drawing/2014/main" xmlns="" id="{FD54EB20-96E0-487A-8E99-B0635A01CC03}"/>
              </a:ext>
            </a:extLst>
          </p:cNvPr>
          <p:cNvGrpSpPr/>
          <p:nvPr/>
        </p:nvGrpSpPr>
        <p:grpSpPr>
          <a:xfrm>
            <a:off x="0" y="71021"/>
            <a:ext cx="12192000" cy="6786979"/>
            <a:chOff x="0" y="0"/>
            <a:chExt cx="9144000" cy="5143500"/>
          </a:xfrm>
        </p:grpSpPr>
        <p:pic>
          <p:nvPicPr>
            <p:cNvPr id="7" name="Picture 1589">
              <a:extLst>
                <a:ext uri="{FF2B5EF4-FFF2-40B4-BE49-F238E27FC236}">
                  <a16:creationId xmlns:a16="http://schemas.microsoft.com/office/drawing/2014/main" xmlns="" id="{19CD0C0B-3CF0-484E-A223-CA3E0B418B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199DD5-1048-4FC7-9DAA-8752477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дальше?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76ABE4-2836-455C-B7AC-2D3DEACB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628"/>
            <a:ext cx="10515600" cy="4388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Директор принимает решение о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согласовании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или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отклонении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поданной заявки.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Согласованные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директором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заявки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поступают в работу тьютора АСОУ.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выборе блока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«Мои заявки на курсы»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отроется окно с курсами, на которые Вы записаны. Для удобства пользования таблицей возможно использование фильтров.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Тьютор формирует группу обучения по курсу и размещает в личных кабинетах педагогов на портале «Моя школа» информацию об организации обучения.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случае некорректной работы портала ЕАИС ОКО при подаче заявки обращайтесь в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службу технической поддержки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помощью звонка или по электронной почте. Для этого воспользуйтесь кнопками со значками сообщения и телефона в левом нижнем углу выпадающего меню.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B751E7B-D8E5-4D4A-A57F-EB7B8020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510" y="5516838"/>
            <a:ext cx="3101534" cy="5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88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8">
            <a:extLst>
              <a:ext uri="{FF2B5EF4-FFF2-40B4-BE49-F238E27FC236}">
                <a16:creationId xmlns:a16="http://schemas.microsoft.com/office/drawing/2014/main" xmlns="" id="{FD54EB20-96E0-487A-8E99-B0635A01CC03}"/>
              </a:ext>
            </a:extLst>
          </p:cNvPr>
          <p:cNvGrpSpPr/>
          <p:nvPr/>
        </p:nvGrpSpPr>
        <p:grpSpPr>
          <a:xfrm>
            <a:off x="0" y="71021"/>
            <a:ext cx="12192000" cy="6786979"/>
            <a:chOff x="0" y="0"/>
            <a:chExt cx="9144000" cy="5143500"/>
          </a:xfrm>
        </p:grpSpPr>
        <p:pic>
          <p:nvPicPr>
            <p:cNvPr id="7" name="Picture 1589">
              <a:extLst>
                <a:ext uri="{FF2B5EF4-FFF2-40B4-BE49-F238E27FC236}">
                  <a16:creationId xmlns:a16="http://schemas.microsoft.com/office/drawing/2014/main" xmlns="" id="{19CD0C0B-3CF0-484E-A223-CA3E0B418B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199DD5-1048-4FC7-9DAA-8752477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попасть на портал</a:t>
            </a:r>
            <a:b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ЕАИС ОКО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AEA2BFB-002E-4A89-A546-AA8CCD1F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96" y="1381109"/>
            <a:ext cx="11031245" cy="409578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1D3152"/>
                </a:solidFill>
              </a:rPr>
              <a:t>Для подачи заявки на </a:t>
            </a:r>
            <a:r>
              <a:rPr lang="ru-RU" b="1" dirty="0">
                <a:solidFill>
                  <a:srgbClr val="1D3152"/>
                </a:solidFill>
              </a:rPr>
              <a:t>курсы повышения квалификации </a:t>
            </a:r>
            <a:r>
              <a:rPr lang="ru-RU" dirty="0">
                <a:solidFill>
                  <a:srgbClr val="1D3152"/>
                </a:solidFill>
              </a:rPr>
              <a:t>необходимо зайти в личный кабинет на портале </a:t>
            </a:r>
            <a:r>
              <a:rPr lang="ru-RU" b="1" dirty="0">
                <a:solidFill>
                  <a:srgbClr val="1D3152"/>
                </a:solidFill>
              </a:rPr>
              <a:t>«Моя школа».</a:t>
            </a:r>
          </a:p>
          <a:p>
            <a:pPr marL="0" indent="0">
              <a:buNone/>
            </a:pPr>
            <a:endParaRPr lang="ru-RU" b="1" dirty="0">
              <a:solidFill>
                <a:srgbClr val="1D315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6A7CBB-E008-45BE-9C8C-783F5518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6" t="313" r="13559"/>
          <a:stretch/>
        </p:blipFill>
        <p:spPr>
          <a:xfrm>
            <a:off x="260964" y="2971968"/>
            <a:ext cx="5382861" cy="355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B5A7FB-2C01-4CF2-A71F-87366071D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62" t="3055" r="12954" b="-578"/>
          <a:stretch/>
        </p:blipFill>
        <p:spPr>
          <a:xfrm>
            <a:off x="6222388" y="2971968"/>
            <a:ext cx="5516884" cy="355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67448C2-D061-4182-9FF0-A8BAFEFF2DD8}"/>
              </a:ext>
            </a:extLst>
          </p:cNvPr>
          <p:cNvSpPr/>
          <p:nvPr/>
        </p:nvSpPr>
        <p:spPr>
          <a:xfrm>
            <a:off x="422259" y="2273824"/>
            <a:ext cx="4956870" cy="642598"/>
          </a:xfrm>
          <a:prstGeom prst="roundRect">
            <a:avLst/>
          </a:prstGeom>
          <a:ln w="28575">
            <a:solidFill>
              <a:srgbClr val="EFA34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Вы </a:t>
            </a:r>
            <a:r>
              <a:rPr lang="ru-RU" sz="1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 ОО</a:t>
            </a:r>
            <a:r>
              <a:rPr lang="ru-RU" sz="16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то войти через </a:t>
            </a:r>
            <a:r>
              <a:rPr lang="ru-RU" sz="1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71055ED6-CA35-471A-8AD6-51979B0E7728}"/>
              </a:ext>
            </a:extLst>
          </p:cNvPr>
          <p:cNvSpPr/>
          <p:nvPr/>
        </p:nvSpPr>
        <p:spPr>
          <a:xfrm>
            <a:off x="6391871" y="2269493"/>
            <a:ext cx="4956870" cy="642598"/>
          </a:xfrm>
          <a:prstGeom prst="roundRect">
            <a:avLst/>
          </a:prstGeom>
          <a:ln w="28575">
            <a:solidFill>
              <a:srgbClr val="EFA34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Вы </a:t>
            </a:r>
            <a:r>
              <a:rPr lang="ru-RU" sz="1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 ДОО</a:t>
            </a:r>
            <a:r>
              <a:rPr lang="ru-RU" sz="16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то войти по </a:t>
            </a:r>
            <a:r>
              <a:rPr lang="ru-RU" sz="1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логину и паролю </a:t>
            </a:r>
          </a:p>
        </p:txBody>
      </p:sp>
    </p:spTree>
    <p:extLst>
      <p:ext uri="{BB962C8B-B14F-4D97-AF65-F5344CB8AC3E}">
        <p14:creationId xmlns:p14="http://schemas.microsoft.com/office/powerpoint/2010/main" xmlns="" val="350927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8">
            <a:extLst>
              <a:ext uri="{FF2B5EF4-FFF2-40B4-BE49-F238E27FC236}">
                <a16:creationId xmlns:a16="http://schemas.microsoft.com/office/drawing/2014/main" xmlns="" id="{FD54EB20-96E0-487A-8E99-B0635A01CC03}"/>
              </a:ext>
            </a:extLst>
          </p:cNvPr>
          <p:cNvGrpSpPr/>
          <p:nvPr/>
        </p:nvGrpSpPr>
        <p:grpSpPr>
          <a:xfrm>
            <a:off x="0" y="71021"/>
            <a:ext cx="12192000" cy="6786979"/>
            <a:chOff x="0" y="0"/>
            <a:chExt cx="9144000" cy="5143500"/>
          </a:xfrm>
        </p:grpSpPr>
        <p:pic>
          <p:nvPicPr>
            <p:cNvPr id="7" name="Picture 1589">
              <a:extLst>
                <a:ext uri="{FF2B5EF4-FFF2-40B4-BE49-F238E27FC236}">
                  <a16:creationId xmlns:a16="http://schemas.microsoft.com/office/drawing/2014/main" xmlns="" id="{19CD0C0B-3CF0-484E-A223-CA3E0B418B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199DD5-1048-4FC7-9DAA-8752477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попасть на портал</a:t>
            </a:r>
            <a:b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ЕАИС ОКО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AEA2BFB-002E-4A89-A546-AA8CCD1F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339" y="2002546"/>
            <a:ext cx="4184461" cy="324415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1D3152"/>
                </a:solidFill>
              </a:rPr>
              <a:t>1. В личном кабинете в левом боковом меню найти вкладку </a:t>
            </a:r>
            <a:r>
              <a:rPr lang="ru-RU" b="1" dirty="0">
                <a:solidFill>
                  <a:srgbClr val="1D3152"/>
                </a:solidFill>
              </a:rPr>
              <a:t>«Полезные ссылки»</a:t>
            </a:r>
            <a:r>
              <a:rPr lang="ru-RU" dirty="0">
                <a:solidFill>
                  <a:srgbClr val="1D3152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1D3152"/>
                </a:solidFill>
              </a:rPr>
              <a:t>2. Напротив окна «ЕАИС ОКО» нажать на кнопку </a:t>
            </a:r>
            <a:r>
              <a:rPr lang="ru-RU" b="1" dirty="0">
                <a:solidFill>
                  <a:srgbClr val="1D3152"/>
                </a:solidFill>
              </a:rPr>
              <a:t>«Перейти».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25D53EB-BD17-4EE5-8962-CDAF969933E9}"/>
              </a:ext>
            </a:extLst>
          </p:cNvPr>
          <p:cNvGrpSpPr/>
          <p:nvPr/>
        </p:nvGrpSpPr>
        <p:grpSpPr>
          <a:xfrm>
            <a:off x="307018" y="1224294"/>
            <a:ext cx="6236210" cy="3057044"/>
            <a:chOff x="307018" y="1224294"/>
            <a:chExt cx="6236210" cy="305704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53EEF474-C0D8-412D-9A02-ED2C806EF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27" r="1873"/>
            <a:stretch/>
          </p:blipFill>
          <p:spPr>
            <a:xfrm>
              <a:off x="307018" y="1224294"/>
              <a:ext cx="6236210" cy="3057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AEFA0C0B-46BD-4F1E-8863-F4FE50159AE0}"/>
                </a:ext>
              </a:extLst>
            </p:cNvPr>
            <p:cNvSpPr/>
            <p:nvPr/>
          </p:nvSpPr>
          <p:spPr>
            <a:xfrm>
              <a:off x="337351" y="1381109"/>
              <a:ext cx="1376039" cy="2116693"/>
            </a:xfrm>
            <a:prstGeom prst="rect">
              <a:avLst/>
            </a:prstGeom>
            <a:noFill/>
            <a:ln w="38100" cap="flat" cmpd="sng" algn="ctr">
              <a:solidFill>
                <a:srgbClr val="E9553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xmlns="" id="{B5BA47B8-D198-4FDD-9588-E8E32C51876B}"/>
                </a:ext>
              </a:extLst>
            </p:cNvPr>
            <p:cNvCxnSpPr/>
            <p:nvPr/>
          </p:nvCxnSpPr>
          <p:spPr>
            <a:xfrm flipH="1">
              <a:off x="1850609" y="1730128"/>
              <a:ext cx="967666" cy="258470"/>
            </a:xfrm>
            <a:prstGeom prst="straightConnector1">
              <a:avLst/>
            </a:prstGeom>
            <a:ln w="38100">
              <a:solidFill>
                <a:srgbClr val="E955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FB9D069-D772-47D7-8814-3AD9EC7D104B}"/>
                </a:ext>
              </a:extLst>
            </p:cNvPr>
            <p:cNvSpPr txBox="1"/>
            <p:nvPr/>
          </p:nvSpPr>
          <p:spPr>
            <a:xfrm>
              <a:off x="2818275" y="1381109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E9553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Меню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5B400A53-771E-4C3E-86F3-F8975C5C7DC2}"/>
              </a:ext>
            </a:extLst>
          </p:cNvPr>
          <p:cNvGrpSpPr/>
          <p:nvPr/>
        </p:nvGrpSpPr>
        <p:grpSpPr>
          <a:xfrm>
            <a:off x="226148" y="3568164"/>
            <a:ext cx="6392525" cy="2971228"/>
            <a:chOff x="226148" y="3568164"/>
            <a:chExt cx="6392525" cy="297122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BF9BE84-268F-47D4-9A86-35A9572B4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12" r="747"/>
            <a:stretch/>
          </p:blipFill>
          <p:spPr>
            <a:xfrm>
              <a:off x="493449" y="3568164"/>
              <a:ext cx="6125224" cy="2971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C977153-7075-4F3A-A920-775112BFC19C}"/>
                </a:ext>
              </a:extLst>
            </p:cNvPr>
            <p:cNvSpPr/>
            <p:nvPr/>
          </p:nvSpPr>
          <p:spPr>
            <a:xfrm>
              <a:off x="493450" y="5246703"/>
              <a:ext cx="1357159" cy="230188"/>
            </a:xfrm>
            <a:prstGeom prst="rect">
              <a:avLst/>
            </a:prstGeom>
            <a:noFill/>
            <a:ln w="38100" cap="flat" cmpd="sng" algn="ctr">
              <a:solidFill>
                <a:srgbClr val="E9553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7C15FCBB-237F-4769-B89A-E4669D4F6952}"/>
                </a:ext>
              </a:extLst>
            </p:cNvPr>
            <p:cNvCxnSpPr/>
            <p:nvPr/>
          </p:nvCxnSpPr>
          <p:spPr>
            <a:xfrm>
              <a:off x="6096000" y="5372467"/>
              <a:ext cx="366944" cy="0"/>
            </a:xfrm>
            <a:prstGeom prst="line">
              <a:avLst/>
            </a:prstGeom>
            <a:ln w="38100">
              <a:solidFill>
                <a:srgbClr val="E95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ED6200B-E644-45EA-B639-D2509AFF6129}"/>
                </a:ext>
              </a:extLst>
            </p:cNvPr>
            <p:cNvSpPr txBox="1"/>
            <p:nvPr/>
          </p:nvSpPr>
          <p:spPr>
            <a:xfrm>
              <a:off x="226148" y="4918310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E9553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A42497F-B4D2-466A-8891-D049DBF53437}"/>
                </a:ext>
              </a:extLst>
            </p:cNvPr>
            <p:cNvSpPr txBox="1"/>
            <p:nvPr/>
          </p:nvSpPr>
          <p:spPr>
            <a:xfrm>
              <a:off x="5828699" y="5041033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E9553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441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8">
            <a:extLst>
              <a:ext uri="{FF2B5EF4-FFF2-40B4-BE49-F238E27FC236}">
                <a16:creationId xmlns:a16="http://schemas.microsoft.com/office/drawing/2014/main" xmlns="" id="{FD54EB20-96E0-487A-8E99-B0635A01CC03}"/>
              </a:ext>
            </a:extLst>
          </p:cNvPr>
          <p:cNvGrpSpPr/>
          <p:nvPr/>
        </p:nvGrpSpPr>
        <p:grpSpPr>
          <a:xfrm>
            <a:off x="0" y="71021"/>
            <a:ext cx="12192000" cy="6786979"/>
            <a:chOff x="0" y="0"/>
            <a:chExt cx="9144000" cy="5143500"/>
          </a:xfrm>
        </p:grpSpPr>
        <p:pic>
          <p:nvPicPr>
            <p:cNvPr id="7" name="Picture 1589">
              <a:extLst>
                <a:ext uri="{FF2B5EF4-FFF2-40B4-BE49-F238E27FC236}">
                  <a16:creationId xmlns:a16="http://schemas.microsoft.com/office/drawing/2014/main" xmlns="" id="{19CD0C0B-3CF0-484E-A223-CA3E0B418B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199DD5-1048-4FC7-9DAA-8752477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подать заявку на обучение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AEA2BFB-002E-4A89-A546-AA8CCD1F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72" y="1343920"/>
            <a:ext cx="6996399" cy="114578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ознакомления с доступными курсами перейдите в блок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«Курсы повышения квалификации». </a:t>
            </a:r>
          </a:p>
          <a:p>
            <a:pPr marL="514350" indent="-514350">
              <a:buAutoNum type="arabicPeriod"/>
            </a:pPr>
            <a:endParaRPr lang="ru-RU" b="1" dirty="0">
              <a:solidFill>
                <a:srgbClr val="1D315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18B08BF7-9BB0-4B5C-A767-026E80802D0B}"/>
              </a:ext>
            </a:extLst>
          </p:cNvPr>
          <p:cNvGrpSpPr/>
          <p:nvPr/>
        </p:nvGrpSpPr>
        <p:grpSpPr>
          <a:xfrm>
            <a:off x="6983420" y="1321227"/>
            <a:ext cx="4226860" cy="1857575"/>
            <a:chOff x="1452553" y="2310490"/>
            <a:chExt cx="4226860" cy="185757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5D131663-2266-4CD0-B37A-2D71AF17B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2553" y="2310490"/>
              <a:ext cx="4226860" cy="1857575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59B250F9-7C10-4713-A2F2-20B461FA4541}"/>
                </a:ext>
              </a:extLst>
            </p:cNvPr>
            <p:cNvSpPr/>
            <p:nvPr/>
          </p:nvSpPr>
          <p:spPr>
            <a:xfrm>
              <a:off x="2574524" y="2379216"/>
              <a:ext cx="2032987" cy="920982"/>
            </a:xfrm>
            <a:prstGeom prst="rect">
              <a:avLst/>
            </a:prstGeom>
            <a:noFill/>
            <a:ln w="38100" cap="flat" cmpd="sng" algn="ctr">
              <a:solidFill>
                <a:srgbClr val="E9553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612DF2-A98D-47D3-BD92-1B086AF60B0B}"/>
              </a:ext>
            </a:extLst>
          </p:cNvPr>
          <p:cNvSpPr txBox="1"/>
          <p:nvPr/>
        </p:nvSpPr>
        <p:spPr>
          <a:xfrm>
            <a:off x="530348" y="2359224"/>
            <a:ext cx="699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открывшемся окне в шапке таблицы представлены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фильтры курсов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повышения квалификации.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969E7F-D5F1-493F-9A19-4A7974C18764}"/>
              </a:ext>
            </a:extLst>
          </p:cNvPr>
          <p:cNvSpPr txBox="1"/>
          <p:nvPr/>
        </p:nvSpPr>
        <p:spPr>
          <a:xfrm>
            <a:off x="305230" y="3857526"/>
            <a:ext cx="6532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Для выбора доступных курсов, укажите Вашу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«Должность»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«Специальность»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помощью нажатия на треугольник </a:t>
            </a:r>
          </a:p>
          <a:p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окне фильтра и выпадающего списка.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B6E7763-5B92-4608-B3D6-97C671BE4C8A}"/>
              </a:ext>
            </a:extLst>
          </p:cNvPr>
          <p:cNvGrpSpPr/>
          <p:nvPr/>
        </p:nvGrpSpPr>
        <p:grpSpPr>
          <a:xfrm>
            <a:off x="6882077" y="3274084"/>
            <a:ext cx="4779575" cy="1357944"/>
            <a:chOff x="6882077" y="3274084"/>
            <a:chExt cx="4779575" cy="135794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75CB8210-D6A9-4D27-B5A8-62AB44824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2077" y="3274084"/>
              <a:ext cx="4779575" cy="1357944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60771282-4EF0-4459-8E77-05975B044F8E}"/>
                </a:ext>
              </a:extLst>
            </p:cNvPr>
            <p:cNvSpPr/>
            <p:nvPr/>
          </p:nvSpPr>
          <p:spPr>
            <a:xfrm>
              <a:off x="7912250" y="4008514"/>
              <a:ext cx="1186483" cy="337149"/>
            </a:xfrm>
            <a:prstGeom prst="rect">
              <a:avLst/>
            </a:prstGeom>
            <a:noFill/>
            <a:ln w="38100" cap="flat" cmpd="sng" algn="ctr">
              <a:solidFill>
                <a:srgbClr val="E9553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97B18909-5A00-4F7D-8C6D-2568C07181CC}"/>
              </a:ext>
            </a:extLst>
          </p:cNvPr>
          <p:cNvGrpSpPr/>
          <p:nvPr/>
        </p:nvGrpSpPr>
        <p:grpSpPr>
          <a:xfrm>
            <a:off x="6882078" y="4725098"/>
            <a:ext cx="4779574" cy="1527289"/>
            <a:chOff x="6882078" y="4725098"/>
            <a:chExt cx="4779574" cy="152728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9F44D021-6328-48CB-8E49-765A4FEB7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2078" y="4725098"/>
              <a:ext cx="4779574" cy="1527289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65CE59CA-E93F-492B-95F9-FAC07E853D7A}"/>
                </a:ext>
              </a:extLst>
            </p:cNvPr>
            <p:cNvSpPr/>
            <p:nvPr/>
          </p:nvSpPr>
          <p:spPr>
            <a:xfrm>
              <a:off x="8266846" y="5287327"/>
              <a:ext cx="143346" cy="189133"/>
            </a:xfrm>
            <a:prstGeom prst="rect">
              <a:avLst/>
            </a:prstGeom>
            <a:noFill/>
            <a:ln w="38100" cap="flat" cmpd="sng" algn="ctr">
              <a:solidFill>
                <a:srgbClr val="E9553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9E3ACC7E-0E60-408C-A5AC-12812B3A2E0C}"/>
                </a:ext>
              </a:extLst>
            </p:cNvPr>
            <p:cNvSpPr/>
            <p:nvPr/>
          </p:nvSpPr>
          <p:spPr>
            <a:xfrm>
              <a:off x="8862865" y="5278914"/>
              <a:ext cx="143346" cy="189133"/>
            </a:xfrm>
            <a:prstGeom prst="rect">
              <a:avLst/>
            </a:prstGeom>
            <a:noFill/>
            <a:ln w="38100" cap="flat" cmpd="sng" algn="ctr">
              <a:solidFill>
                <a:srgbClr val="E9553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96405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8">
            <a:extLst>
              <a:ext uri="{FF2B5EF4-FFF2-40B4-BE49-F238E27FC236}">
                <a16:creationId xmlns:a16="http://schemas.microsoft.com/office/drawing/2014/main" xmlns="" id="{FD54EB20-96E0-487A-8E99-B0635A01CC03}"/>
              </a:ext>
            </a:extLst>
          </p:cNvPr>
          <p:cNvGrpSpPr/>
          <p:nvPr/>
        </p:nvGrpSpPr>
        <p:grpSpPr>
          <a:xfrm>
            <a:off x="0" y="71021"/>
            <a:ext cx="12192000" cy="6786979"/>
            <a:chOff x="0" y="0"/>
            <a:chExt cx="9144000" cy="5143500"/>
          </a:xfrm>
        </p:grpSpPr>
        <p:pic>
          <p:nvPicPr>
            <p:cNvPr id="7" name="Picture 1589">
              <a:extLst>
                <a:ext uri="{FF2B5EF4-FFF2-40B4-BE49-F238E27FC236}">
                  <a16:creationId xmlns:a16="http://schemas.microsoft.com/office/drawing/2014/main" xmlns="" id="{19CD0C0B-3CF0-484E-A223-CA3E0B418B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199DD5-1048-4FC7-9DAA-8752477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подать заявку на обучение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AEA2BFB-002E-4A89-A546-AA8CCD1F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246"/>
            <a:ext cx="10066930" cy="20058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установления значений фильтров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«Должность»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«Специальность»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 шапкой таблицы автоматически отобразится курс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«Администрирование сервиса "Электронный журнал" ФГИС "Моя школа».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получения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дополнительной информации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курсе нажмите на строку курса. Откроется карточка с кратким описанием курса.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641BDBE6-AD2B-4D27-A087-6072C19C4277}"/>
              </a:ext>
            </a:extLst>
          </p:cNvPr>
          <p:cNvGrpSpPr/>
          <p:nvPr/>
        </p:nvGrpSpPr>
        <p:grpSpPr>
          <a:xfrm>
            <a:off x="1698214" y="3814211"/>
            <a:ext cx="8795572" cy="1498244"/>
            <a:chOff x="1698214" y="3814211"/>
            <a:chExt cx="8795572" cy="149824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4B3A5E2A-E654-4A04-9729-ED062090E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8214" y="3814211"/>
              <a:ext cx="8795572" cy="1498244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FB2F1E8-FACE-48B4-9F09-AC6D9A9D9460}"/>
                </a:ext>
              </a:extLst>
            </p:cNvPr>
            <p:cNvSpPr/>
            <p:nvPr/>
          </p:nvSpPr>
          <p:spPr>
            <a:xfrm>
              <a:off x="1846907" y="4888870"/>
              <a:ext cx="1303700" cy="353085"/>
            </a:xfrm>
            <a:prstGeom prst="rect">
              <a:avLst/>
            </a:prstGeom>
            <a:noFill/>
            <a:ln w="38100" cap="flat" cmpd="sng" algn="ctr">
              <a:solidFill>
                <a:srgbClr val="E9553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4813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8">
            <a:extLst>
              <a:ext uri="{FF2B5EF4-FFF2-40B4-BE49-F238E27FC236}">
                <a16:creationId xmlns:a16="http://schemas.microsoft.com/office/drawing/2014/main" xmlns="" id="{FD54EB20-96E0-487A-8E99-B0635A01CC03}"/>
              </a:ext>
            </a:extLst>
          </p:cNvPr>
          <p:cNvGrpSpPr/>
          <p:nvPr/>
        </p:nvGrpSpPr>
        <p:grpSpPr>
          <a:xfrm>
            <a:off x="0" y="71021"/>
            <a:ext cx="12192000" cy="6786979"/>
            <a:chOff x="0" y="0"/>
            <a:chExt cx="9144000" cy="5143500"/>
          </a:xfrm>
        </p:grpSpPr>
        <p:pic>
          <p:nvPicPr>
            <p:cNvPr id="7" name="Picture 1589">
              <a:extLst>
                <a:ext uri="{FF2B5EF4-FFF2-40B4-BE49-F238E27FC236}">
                  <a16:creationId xmlns:a16="http://schemas.microsoft.com/office/drawing/2014/main" xmlns="" id="{19CD0C0B-3CF0-484E-A223-CA3E0B418B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199DD5-1048-4FC7-9DAA-8752477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подать заявку на обучение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AEA2BFB-002E-4A89-A546-AA8CCD1F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246"/>
            <a:ext cx="10066930" cy="20058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подачи заявки на выбранный курс необходимо открыть его карточку и нажать на кнопку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«Подать заявку»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нижней части карточки.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C0A47B6-B96B-45D6-87D0-C959ED83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82" y="2294620"/>
            <a:ext cx="8754054" cy="35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58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8">
            <a:extLst>
              <a:ext uri="{FF2B5EF4-FFF2-40B4-BE49-F238E27FC236}">
                <a16:creationId xmlns:a16="http://schemas.microsoft.com/office/drawing/2014/main" xmlns="" id="{FD54EB20-96E0-487A-8E99-B0635A01CC03}"/>
              </a:ext>
            </a:extLst>
          </p:cNvPr>
          <p:cNvGrpSpPr/>
          <p:nvPr/>
        </p:nvGrpSpPr>
        <p:grpSpPr>
          <a:xfrm>
            <a:off x="0" y="71021"/>
            <a:ext cx="12192000" cy="6786979"/>
            <a:chOff x="0" y="0"/>
            <a:chExt cx="9144000" cy="5143500"/>
          </a:xfrm>
        </p:grpSpPr>
        <p:pic>
          <p:nvPicPr>
            <p:cNvPr id="7" name="Picture 1589">
              <a:extLst>
                <a:ext uri="{FF2B5EF4-FFF2-40B4-BE49-F238E27FC236}">
                  <a16:creationId xmlns:a16="http://schemas.microsoft.com/office/drawing/2014/main" xmlns="" id="{19CD0C0B-3CF0-484E-A223-CA3E0B418B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199DD5-1048-4FC7-9DAA-8752477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подать заявку на обучение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AEA2BFB-002E-4A89-A546-AA8CCD1F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88" y="1827008"/>
            <a:ext cx="5766786" cy="3813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нажатия откроется форма заявки.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0F1F35-5834-4710-9D5F-E83BD58B0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1" y="2378142"/>
            <a:ext cx="5931922" cy="2566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0900E1-AC48-4D91-A879-B1FCB3F70452}"/>
              </a:ext>
            </a:extLst>
          </p:cNvPr>
          <p:cNvSpPr txBox="1"/>
          <p:nvPr/>
        </p:nvSpPr>
        <p:spPr>
          <a:xfrm>
            <a:off x="6257700" y="2784298"/>
            <a:ext cx="6001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«ФИО», «регион» и «муниципальное образование»</a:t>
            </a:r>
            <a:r>
              <a:rPr lang="ru-RU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заполняется автоматически в соответствии с данными, указанными в Вашем профиле на портале «Моя школа». Проверьте данную информацию на актуальность и корректность.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201572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8">
            <a:extLst>
              <a:ext uri="{FF2B5EF4-FFF2-40B4-BE49-F238E27FC236}">
                <a16:creationId xmlns:a16="http://schemas.microsoft.com/office/drawing/2014/main" xmlns="" id="{FD54EB20-96E0-487A-8E99-B0635A01CC03}"/>
              </a:ext>
            </a:extLst>
          </p:cNvPr>
          <p:cNvGrpSpPr/>
          <p:nvPr/>
        </p:nvGrpSpPr>
        <p:grpSpPr>
          <a:xfrm>
            <a:off x="0" y="71021"/>
            <a:ext cx="12192000" cy="6786979"/>
            <a:chOff x="0" y="0"/>
            <a:chExt cx="9144000" cy="5143500"/>
          </a:xfrm>
        </p:grpSpPr>
        <p:pic>
          <p:nvPicPr>
            <p:cNvPr id="7" name="Picture 1589">
              <a:extLst>
                <a:ext uri="{FF2B5EF4-FFF2-40B4-BE49-F238E27FC236}">
                  <a16:creationId xmlns:a16="http://schemas.microsoft.com/office/drawing/2014/main" xmlns="" id="{19CD0C0B-3CF0-484E-A223-CA3E0B418B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199DD5-1048-4FC7-9DAA-8752477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подать заявку на обучение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AEA2BFB-002E-4A89-A546-AA8CCD1F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40" y="1479456"/>
            <a:ext cx="4586766" cy="42377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Остальные поля необходимо заполнить вручную.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 строкой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«Скан-копия документа об образовании»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загрузите скан-копию (или качественное фото) документа об образовании, нажав на кнопку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«Прикрепить файл» </a:t>
            </a: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выбрав файл во всплывающем окне. Для этого необходимо заблаговременно сделать скан-копию (качественное фото) документа об образовании и загрузить его в компьютер, с которого Вы подаете заявку на курс.</a:t>
            </a:r>
          </a:p>
          <a:p>
            <a:pPr marL="0" indent="0" algn="just">
              <a:buNone/>
            </a:pPr>
            <a:endParaRPr lang="ru-RU" sz="2000" dirty="0">
              <a:solidFill>
                <a:srgbClr val="1D315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4852EE-51CB-4E12-8E38-A7874621E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46" y="1591894"/>
            <a:ext cx="6529733" cy="2568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658DF8-D2EB-4D69-B37C-41E81EA2E77E}"/>
              </a:ext>
            </a:extLst>
          </p:cNvPr>
          <p:cNvSpPr txBox="1"/>
          <p:nvPr/>
        </p:nvSpPr>
        <p:spPr>
          <a:xfrm>
            <a:off x="5412116" y="4820991"/>
            <a:ext cx="63866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заполнения и проверки всех полей заявления </a:t>
            </a:r>
          </a:p>
          <a:p>
            <a:r>
              <a:rPr lang="ru-RU" sz="17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нажмите на кнопку </a:t>
            </a:r>
            <a:r>
              <a:rPr lang="ru-RU" sz="17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«Сохранить».</a:t>
            </a:r>
          </a:p>
        </p:txBody>
      </p:sp>
    </p:spTree>
    <p:extLst>
      <p:ext uri="{BB962C8B-B14F-4D97-AF65-F5344CB8AC3E}">
        <p14:creationId xmlns:p14="http://schemas.microsoft.com/office/powerpoint/2010/main" xmlns="" val="360547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8">
            <a:extLst>
              <a:ext uri="{FF2B5EF4-FFF2-40B4-BE49-F238E27FC236}">
                <a16:creationId xmlns:a16="http://schemas.microsoft.com/office/drawing/2014/main" xmlns="" id="{FD54EB20-96E0-487A-8E99-B0635A01CC03}"/>
              </a:ext>
            </a:extLst>
          </p:cNvPr>
          <p:cNvGrpSpPr/>
          <p:nvPr/>
        </p:nvGrpSpPr>
        <p:grpSpPr>
          <a:xfrm>
            <a:off x="0" y="71021"/>
            <a:ext cx="12192000" cy="6786979"/>
            <a:chOff x="0" y="0"/>
            <a:chExt cx="9144000" cy="5143500"/>
          </a:xfrm>
        </p:grpSpPr>
        <p:pic>
          <p:nvPicPr>
            <p:cNvPr id="7" name="Picture 1589">
              <a:extLst>
                <a:ext uri="{FF2B5EF4-FFF2-40B4-BE49-F238E27FC236}">
                  <a16:creationId xmlns:a16="http://schemas.microsoft.com/office/drawing/2014/main" xmlns="" id="{19CD0C0B-3CF0-484E-A223-CA3E0B418B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199DD5-1048-4FC7-9DAA-8752477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подать заявку на обучение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76ABE4-2836-455C-B7AC-2D3DEACB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5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сохранения заявка поступает на согласование директору вашей образовательной организации, а также она становится доступна в блоке </a:t>
            </a:r>
            <a:r>
              <a:rPr lang="ru-RU" sz="2000" b="1" dirty="0">
                <a:solidFill>
                  <a:srgbClr val="1D31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«Мои заявки на курсы».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62D6D8D-4819-4F29-A108-0113F3F72CEA}"/>
              </a:ext>
            </a:extLst>
          </p:cNvPr>
          <p:cNvGrpSpPr/>
          <p:nvPr/>
        </p:nvGrpSpPr>
        <p:grpSpPr>
          <a:xfrm>
            <a:off x="3238568" y="2990560"/>
            <a:ext cx="5456026" cy="2396921"/>
            <a:chOff x="3238568" y="2990560"/>
            <a:chExt cx="5456026" cy="239692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F7AA2CD4-77A0-4165-88F7-E89739865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8568" y="2990560"/>
              <a:ext cx="5456026" cy="2396921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14591166-F42E-44A4-91D5-45E4372196F4}"/>
                </a:ext>
              </a:extLst>
            </p:cNvPr>
            <p:cNvSpPr/>
            <p:nvPr/>
          </p:nvSpPr>
          <p:spPr>
            <a:xfrm>
              <a:off x="3373593" y="3085586"/>
              <a:ext cx="1251673" cy="1069163"/>
            </a:xfrm>
            <a:prstGeom prst="rect">
              <a:avLst/>
            </a:prstGeom>
            <a:noFill/>
            <a:ln w="38100" cap="flat" cmpd="sng" algn="ctr">
              <a:solidFill>
                <a:srgbClr val="E9553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2856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479</Words>
  <Application>Microsoft Office PowerPoint</Application>
  <PresentationFormat>Произвольный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Инструкция по подаче заявки на курсы повышения квалификации</vt:lpstr>
      <vt:lpstr>Как попасть на портал ЕАИС ОКО</vt:lpstr>
      <vt:lpstr>Как попасть на портал ЕАИС ОКО</vt:lpstr>
      <vt:lpstr>Как подать заявку на обучение </vt:lpstr>
      <vt:lpstr>Как подать заявку на обучение </vt:lpstr>
      <vt:lpstr>Как подать заявку на обучение </vt:lpstr>
      <vt:lpstr>Как подать заявку на обучение </vt:lpstr>
      <vt:lpstr>Как подать заявку на обучение </vt:lpstr>
      <vt:lpstr>Как подать заявку на обучение </vt:lpstr>
      <vt:lpstr>Что дальше?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работе со списком участников курса на сайте дистанционной поддержки повышения квалификации АСОУ dot.asou-mo.ru</dc:title>
  <dc:creator>Гончаревич Анна Викторовна</dc:creator>
  <cp:lastModifiedBy>Kislyakova_OA</cp:lastModifiedBy>
  <cp:revision>10</cp:revision>
  <dcterms:created xsi:type="dcterms:W3CDTF">2023-09-06T09:02:55Z</dcterms:created>
  <dcterms:modified xsi:type="dcterms:W3CDTF">2023-09-07T07:51:52Z</dcterms:modified>
</cp:coreProperties>
</file>