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7" r:id="rId3"/>
    <p:sldId id="278" r:id="rId4"/>
    <p:sldId id="281" r:id="rId5"/>
    <p:sldId id="279" r:id="rId6"/>
    <p:sldId id="295" r:id="rId7"/>
    <p:sldId id="282" r:id="rId8"/>
    <p:sldId id="285" r:id="rId9"/>
    <p:sldId id="287" r:id="rId10"/>
    <p:sldId id="296" r:id="rId11"/>
    <p:sldId id="289" r:id="rId12"/>
    <p:sldId id="288" r:id="rId13"/>
    <p:sldId id="290" r:id="rId14"/>
    <p:sldId id="298" r:id="rId15"/>
    <p:sldId id="291" r:id="rId16"/>
    <p:sldId id="292" r:id="rId17"/>
    <p:sldId id="299" r:id="rId18"/>
    <p:sldId id="294" r:id="rId19"/>
    <p:sldId id="300" r:id="rId20"/>
    <p:sldId id="302" r:id="rId21"/>
    <p:sldId id="297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>
        <p:scale>
          <a:sx n="76" d="100"/>
          <a:sy n="76" d="100"/>
        </p:scale>
        <p:origin x="-30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7554" y="4937760"/>
            <a:ext cx="5277394" cy="169817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1" i="0" dirty="0" smtClean="0">
                <a:solidFill>
                  <a:srgbClr val="002060"/>
                </a:solidFill>
              </a:rPr>
              <a:t>Подготовила педагог-психолог МБДОУ №866, канд.психол.наук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Кулаковская В.И</a:t>
            </a:r>
            <a:endParaRPr lang="ru-RU" sz="2400" b="1" i="0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19398" y="814191"/>
            <a:ext cx="7804216" cy="315655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Использование элементов образовательной </a:t>
            </a:r>
            <a:r>
              <a:rPr lang="ru-RU" sz="4000" b="1" dirty="0" err="1" smtClean="0">
                <a:solidFill>
                  <a:srgbClr val="FF0000"/>
                </a:solidFill>
              </a:rPr>
              <a:t>к</a:t>
            </a:r>
            <a:r>
              <a:rPr lang="ru-RU" sz="4000" b="1" dirty="0" err="1" smtClean="0">
                <a:solidFill>
                  <a:srgbClr val="FFC000"/>
                </a:solidFill>
              </a:rPr>
              <a:t>и</a:t>
            </a:r>
            <a:r>
              <a:rPr lang="ru-RU" sz="4000" b="1" dirty="0" err="1" smtClean="0">
                <a:solidFill>
                  <a:srgbClr val="00B050"/>
                </a:solidFill>
              </a:rPr>
              <a:t>н</a:t>
            </a:r>
            <a:r>
              <a:rPr lang="ru-RU" sz="4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4000" b="1" dirty="0" err="1" smtClean="0">
                <a:solidFill>
                  <a:srgbClr val="002060"/>
                </a:solidFill>
              </a:rPr>
              <a:t>и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4000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4000" b="1" dirty="0" err="1" smtClean="0">
                <a:solidFill>
                  <a:srgbClr val="FFFF00"/>
                </a:solidFill>
              </a:rPr>
              <a:t>г</a:t>
            </a:r>
            <a:r>
              <a:rPr lang="ru-RU" sz="4000" b="1" dirty="0" err="1" smtClean="0">
                <a:solidFill>
                  <a:schemeClr val="accent5"/>
                </a:solidFill>
              </a:rPr>
              <a:t>и</a:t>
            </a:r>
            <a:r>
              <a:rPr lang="ru-RU" sz="4000" b="1" dirty="0" err="1" smtClean="0">
                <a:solidFill>
                  <a:srgbClr val="7030A0"/>
                </a:solidFill>
              </a:rPr>
              <a:t>и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/>
              <a:t>в  работе с детьми дошкольного возраста в условиях ДОУ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171166" y="212942"/>
            <a:ext cx="2733665" cy="1903956"/>
            <a:chOff x="1765890" y="989136"/>
            <a:chExt cx="1492405" cy="1492405"/>
          </a:xfrm>
        </p:grpSpPr>
        <p:sp>
          <p:nvSpPr>
            <p:cNvPr id="10" name="Овал 9"/>
            <p:cNvSpPr/>
            <p:nvPr/>
          </p:nvSpPr>
          <p:spPr>
            <a:xfrm>
              <a:off x="1765890" y="989136"/>
              <a:ext cx="1492405" cy="1492405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 smtClean="0"/>
            </a:p>
            <a:p>
              <a:endParaRPr lang="ru-RU" dirty="0" smtClean="0"/>
            </a:p>
            <a:p>
              <a:r>
                <a:rPr lang="ru-RU" sz="2400" dirty="0" smtClean="0">
                  <a:solidFill>
                    <a:schemeClr val="bg1"/>
                  </a:solidFill>
                </a:rPr>
                <a:t>Растяжки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Овал 4"/>
            <p:cNvSpPr/>
            <p:nvPr/>
          </p:nvSpPr>
          <p:spPr>
            <a:xfrm>
              <a:off x="1943418" y="1354970"/>
              <a:ext cx="1055289" cy="1055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591956" y="1204725"/>
            <a:ext cx="2767069" cy="1989412"/>
            <a:chOff x="1724860" y="1136413"/>
            <a:chExt cx="2641808" cy="1492405"/>
          </a:xfrm>
        </p:grpSpPr>
        <p:sp>
          <p:nvSpPr>
            <p:cNvPr id="13" name="Овал 12"/>
            <p:cNvSpPr/>
            <p:nvPr/>
          </p:nvSpPr>
          <p:spPr>
            <a:xfrm>
              <a:off x="1724860" y="1136413"/>
              <a:ext cx="2641808" cy="1492405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 smtClean="0"/>
            </a:p>
            <a:p>
              <a:r>
                <a:rPr lang="ru-RU" dirty="0" smtClean="0"/>
                <a:t>Дыхательные упражнения</a:t>
              </a:r>
              <a:endParaRPr lang="ru-RU" dirty="0"/>
            </a:p>
          </p:txBody>
        </p:sp>
        <p:sp>
          <p:nvSpPr>
            <p:cNvPr id="14" name="Овал 4"/>
            <p:cNvSpPr/>
            <p:nvPr/>
          </p:nvSpPr>
          <p:spPr>
            <a:xfrm>
              <a:off x="1943418" y="1354970"/>
              <a:ext cx="1055289" cy="1055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926924" y="1027132"/>
            <a:ext cx="2718149" cy="1929008"/>
            <a:chOff x="1662962" y="991048"/>
            <a:chExt cx="1492405" cy="1492405"/>
          </a:xfrm>
        </p:grpSpPr>
        <p:sp>
          <p:nvSpPr>
            <p:cNvPr id="16" name="Овал 15"/>
            <p:cNvSpPr/>
            <p:nvPr/>
          </p:nvSpPr>
          <p:spPr>
            <a:xfrm>
              <a:off x="1662962" y="991048"/>
              <a:ext cx="1492405" cy="14924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Упражнения на мелкую моторику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Овал 4"/>
            <p:cNvSpPr/>
            <p:nvPr/>
          </p:nvSpPr>
          <p:spPr>
            <a:xfrm>
              <a:off x="1964050" y="1364662"/>
              <a:ext cx="1055289" cy="1055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89347" y="3707704"/>
            <a:ext cx="2793305" cy="1870413"/>
            <a:chOff x="1724860" y="1136413"/>
            <a:chExt cx="1492405" cy="1492405"/>
          </a:xfrm>
        </p:grpSpPr>
        <p:sp>
          <p:nvSpPr>
            <p:cNvPr id="19" name="Овал 18"/>
            <p:cNvSpPr/>
            <p:nvPr/>
          </p:nvSpPr>
          <p:spPr>
            <a:xfrm>
              <a:off x="1724860" y="1136413"/>
              <a:ext cx="1492405" cy="1492405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/>
                <a:t>Упражнения для координации глаз и рук</a:t>
              </a:r>
              <a:endParaRPr lang="ru-RU" dirty="0"/>
            </a:p>
          </p:txBody>
        </p:sp>
        <p:sp>
          <p:nvSpPr>
            <p:cNvPr id="20" name="Овал 4"/>
            <p:cNvSpPr/>
            <p:nvPr/>
          </p:nvSpPr>
          <p:spPr>
            <a:xfrm>
              <a:off x="1943418" y="1354970"/>
              <a:ext cx="1055289" cy="1055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346532" y="4549175"/>
            <a:ext cx="2818356" cy="1939307"/>
            <a:chOff x="1724860" y="1136413"/>
            <a:chExt cx="1492405" cy="1492405"/>
          </a:xfrm>
        </p:grpSpPr>
        <p:sp>
          <p:nvSpPr>
            <p:cNvPr id="22" name="Овал 21"/>
            <p:cNvSpPr/>
            <p:nvPr/>
          </p:nvSpPr>
          <p:spPr>
            <a:xfrm>
              <a:off x="1724860" y="1136413"/>
              <a:ext cx="1492405" cy="14924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/>
                <a:t>Упражнения на релаксацию</a:t>
              </a:r>
              <a:endParaRPr lang="ru-RU" dirty="0"/>
            </a:p>
          </p:txBody>
        </p:sp>
        <p:sp>
          <p:nvSpPr>
            <p:cNvPr id="23" name="Овал 4"/>
            <p:cNvSpPr/>
            <p:nvPr/>
          </p:nvSpPr>
          <p:spPr>
            <a:xfrm>
              <a:off x="1943418" y="1354970"/>
              <a:ext cx="1055289" cy="1055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629532" y="3772561"/>
            <a:ext cx="2842225" cy="2001938"/>
            <a:chOff x="1829026" y="1108399"/>
            <a:chExt cx="1575739" cy="1492405"/>
          </a:xfrm>
        </p:grpSpPr>
        <p:sp>
          <p:nvSpPr>
            <p:cNvPr id="25" name="Овал 24"/>
            <p:cNvSpPr/>
            <p:nvPr/>
          </p:nvSpPr>
          <p:spPr>
            <a:xfrm>
              <a:off x="1829026" y="1108399"/>
              <a:ext cx="1575739" cy="14924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/>
                <a:t>Упражнения для всех групп мышечной системы</a:t>
              </a:r>
              <a:endParaRPr lang="ru-RU" dirty="0"/>
            </a:p>
          </p:txBody>
        </p:sp>
        <p:sp>
          <p:nvSpPr>
            <p:cNvPr id="26" name="Овал 4"/>
            <p:cNvSpPr/>
            <p:nvPr/>
          </p:nvSpPr>
          <p:spPr>
            <a:xfrm>
              <a:off x="1943418" y="1354970"/>
              <a:ext cx="1055289" cy="1055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sp>
        <p:nvSpPr>
          <p:cNvPr id="35" name="Овал 34"/>
          <p:cNvSpPr/>
          <p:nvPr/>
        </p:nvSpPr>
        <p:spPr>
          <a:xfrm>
            <a:off x="3933173" y="2304789"/>
            <a:ext cx="3231715" cy="2016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Комплекс </a:t>
            </a:r>
            <a:r>
              <a:rPr lang="ru-RU" sz="2000" b="1" dirty="0" err="1" smtClean="0">
                <a:solidFill>
                  <a:srgbClr val="FF0000"/>
                </a:solidFill>
              </a:rPr>
              <a:t>к</a:t>
            </a:r>
            <a:r>
              <a:rPr lang="ru-RU" sz="2000" b="1" dirty="0" err="1" smtClean="0">
                <a:solidFill>
                  <a:srgbClr val="FFC000"/>
                </a:solidFill>
              </a:rPr>
              <a:t>и</a:t>
            </a:r>
            <a:r>
              <a:rPr lang="ru-RU" sz="2000" b="1" dirty="0" err="1" smtClean="0">
                <a:solidFill>
                  <a:srgbClr val="00B050"/>
                </a:solidFill>
              </a:rPr>
              <a:t>н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000" b="1" dirty="0" err="1" smtClean="0">
                <a:solidFill>
                  <a:srgbClr val="002060"/>
                </a:solidFill>
              </a:rPr>
              <a:t>и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2000" b="1" dirty="0" err="1" smtClean="0">
                <a:solidFill>
                  <a:srgbClr val="FFFF00"/>
                </a:solidFill>
              </a:rPr>
              <a:t>г</a:t>
            </a:r>
            <a:r>
              <a:rPr lang="ru-RU" sz="2000" b="1" dirty="0" err="1" smtClean="0">
                <a:solidFill>
                  <a:schemeClr val="accent5"/>
                </a:solidFill>
              </a:rPr>
              <a:t>и</a:t>
            </a:r>
            <a:r>
              <a:rPr lang="ru-RU" sz="2000" b="1" dirty="0" err="1" smtClean="0">
                <a:solidFill>
                  <a:srgbClr val="7030A0"/>
                </a:solidFill>
              </a:rPr>
              <a:t>ч</a:t>
            </a:r>
            <a:r>
              <a:rPr lang="ru-RU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</a:t>
            </a:r>
            <a:r>
              <a:rPr lang="ru-RU" sz="2000" b="1" dirty="0" err="1" smtClean="0">
                <a:solidFill>
                  <a:srgbClr val="C00000"/>
                </a:solidFill>
              </a:rPr>
              <a:t>с</a:t>
            </a:r>
            <a:r>
              <a:rPr lang="ru-RU" sz="20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к</a:t>
            </a:r>
            <a:r>
              <a:rPr lang="ru-RU" sz="2000" b="1" dirty="0" err="1" smtClean="0">
                <a:solidFill>
                  <a:srgbClr val="FFC000"/>
                </a:solidFill>
              </a:rPr>
              <a:t>и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упражнений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Использование упражнений образовательной </a:t>
            </a:r>
            <a:r>
              <a:rPr lang="ru-RU" b="1" dirty="0" err="1" smtClean="0">
                <a:solidFill>
                  <a:srgbClr val="FF0000"/>
                </a:solidFill>
              </a:rPr>
              <a:t>к</a:t>
            </a:r>
            <a:r>
              <a:rPr lang="ru-RU" b="1" dirty="0" err="1" smtClean="0">
                <a:solidFill>
                  <a:srgbClr val="FFC000"/>
                </a:solidFill>
              </a:rPr>
              <a:t>и</a:t>
            </a:r>
            <a:r>
              <a:rPr lang="ru-RU" b="1" dirty="0" err="1" smtClean="0">
                <a:solidFill>
                  <a:srgbClr val="00B050"/>
                </a:solidFill>
              </a:rPr>
              <a:t>н</a:t>
            </a:r>
            <a:r>
              <a:rPr lang="ru-RU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b="1" dirty="0" err="1" smtClean="0">
                <a:solidFill>
                  <a:srgbClr val="002060"/>
                </a:solidFill>
              </a:rPr>
              <a:t>и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b="1" dirty="0" err="1" smtClean="0">
                <a:solidFill>
                  <a:srgbClr val="FFFF00"/>
                </a:solidFill>
              </a:rPr>
              <a:t>г</a:t>
            </a:r>
            <a:r>
              <a:rPr lang="ru-RU" b="1" dirty="0" err="1" smtClean="0">
                <a:solidFill>
                  <a:schemeClr val="accent5"/>
                </a:solidFill>
              </a:rPr>
              <a:t>и</a:t>
            </a:r>
            <a:r>
              <a:rPr lang="ru-RU" b="1" dirty="0" err="1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 позволяет: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1478071"/>
            <a:ext cx="10058400" cy="50605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rgbClr val="002060"/>
                </a:solidFill>
              </a:rPr>
              <a:t>снижать усталость, утомляемость и раздражительность;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rgbClr val="002060"/>
                </a:solidFill>
              </a:rPr>
              <a:t>повышать концентрацию и умственную работоспособность;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rgbClr val="002060"/>
                </a:solidFill>
              </a:rPr>
              <a:t> улучшать память (особенно зрительную); 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rgbClr val="002060"/>
                </a:solidFill>
              </a:rPr>
              <a:t>стимулировать развитие слуха и речи; 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rgbClr val="002060"/>
                </a:solidFill>
              </a:rPr>
              <a:t>улучшать концентрацию, объем и переключение  внимания,  повысить способность к произвольному контролю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rgbClr val="002060"/>
                </a:solidFill>
              </a:rPr>
              <a:t>развивать способы и формы мыслительной деятельности;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rgbClr val="002060"/>
                </a:solidFill>
              </a:rPr>
              <a:t>развивать восприятие, пространственные представления, воображение; 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rgbClr val="002060"/>
                </a:solidFill>
              </a:rPr>
              <a:t>Развивать мелкую и крупную моторику, зрительно-моторную координацию;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rgbClr val="002060"/>
                </a:solidFill>
              </a:rPr>
              <a:t>улучшать </a:t>
            </a:r>
            <a:r>
              <a:rPr lang="ru-RU" sz="7200" b="1" dirty="0" err="1" smtClean="0">
                <a:solidFill>
                  <a:srgbClr val="002060"/>
                </a:solidFill>
              </a:rPr>
              <a:t>психоэмоциональное</a:t>
            </a:r>
            <a:r>
              <a:rPr lang="ru-RU" sz="7200" b="1" dirty="0" smtClean="0">
                <a:solidFill>
                  <a:srgbClr val="002060"/>
                </a:solidFill>
              </a:rPr>
              <a:t> состояние.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Использование </a:t>
            </a:r>
            <a:r>
              <a:rPr lang="ru-RU" sz="2800" b="1" dirty="0" err="1" smtClean="0">
                <a:solidFill>
                  <a:srgbClr val="FF0000"/>
                </a:solidFill>
              </a:rPr>
              <a:t>к</a:t>
            </a:r>
            <a:r>
              <a:rPr lang="ru-RU" sz="2800" b="1" dirty="0" err="1" smtClean="0">
                <a:solidFill>
                  <a:srgbClr val="FFC000"/>
                </a:solidFill>
              </a:rPr>
              <a:t>и</a:t>
            </a:r>
            <a:r>
              <a:rPr lang="ru-RU" sz="2800" b="1" dirty="0" err="1" smtClean="0">
                <a:solidFill>
                  <a:srgbClr val="00B050"/>
                </a:solidFill>
              </a:rPr>
              <a:t>н</a:t>
            </a:r>
            <a:r>
              <a:rPr lang="ru-RU" sz="28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800" b="1" dirty="0" err="1" smtClean="0">
                <a:solidFill>
                  <a:srgbClr val="002060"/>
                </a:solidFill>
              </a:rPr>
              <a:t>и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2800" b="1" dirty="0" err="1" smtClean="0">
                <a:solidFill>
                  <a:srgbClr val="FFFF00"/>
                </a:solidFill>
              </a:rPr>
              <a:t>г</a:t>
            </a:r>
            <a:r>
              <a:rPr lang="ru-RU" sz="2800" b="1" dirty="0" err="1" smtClean="0">
                <a:solidFill>
                  <a:schemeClr val="accent5"/>
                </a:solidFill>
              </a:rPr>
              <a:t>и</a:t>
            </a:r>
            <a:r>
              <a:rPr lang="ru-RU" sz="2800" b="1" dirty="0" err="1" smtClean="0">
                <a:solidFill>
                  <a:srgbClr val="7030A0"/>
                </a:solidFill>
              </a:rPr>
              <a:t>ч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</a:t>
            </a:r>
            <a:r>
              <a:rPr lang="ru-RU" sz="2800" b="1" dirty="0" err="1" smtClean="0">
                <a:solidFill>
                  <a:srgbClr val="C00000"/>
                </a:solidFill>
              </a:rPr>
              <a:t>с</a:t>
            </a:r>
            <a:r>
              <a:rPr lang="ru-RU" sz="28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к</a:t>
            </a:r>
            <a:r>
              <a:rPr lang="ru-RU" sz="2800" b="1" dirty="0" err="1" smtClean="0">
                <a:solidFill>
                  <a:srgbClr val="FFC000"/>
                </a:solidFill>
              </a:rPr>
              <a:t>и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упражнений в разных видах образовательной деятельности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Admin\Pictures\кинезиология\x1280x1024_997.jpg.pagespeed.ic.oZ20O5Tvv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65213" y="2270589"/>
            <a:ext cx="4954587" cy="3297897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FFC000"/>
                </a:solidFill>
              </a:rPr>
              <a:t>В физическом развитии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упражнения на координацию между конечностями, глазами, головой: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-асимметричные движения (одна рука гладит – другая бьет),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-движения, выполняемые с закрытыми глазами (дотронуться до носа, уха, постоять на одной ноге),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-движения, выполняемые сначала поочередно рукой или ногой, и затем – вместе обеими.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Использование </a:t>
            </a:r>
            <a:r>
              <a:rPr lang="ru-RU" sz="2800" b="1" dirty="0" err="1" smtClean="0">
                <a:solidFill>
                  <a:srgbClr val="FF0000"/>
                </a:solidFill>
              </a:rPr>
              <a:t>к</a:t>
            </a:r>
            <a:r>
              <a:rPr lang="ru-RU" sz="2800" b="1" dirty="0" err="1" smtClean="0">
                <a:solidFill>
                  <a:srgbClr val="FFC000"/>
                </a:solidFill>
              </a:rPr>
              <a:t>и</a:t>
            </a:r>
            <a:r>
              <a:rPr lang="ru-RU" sz="2800" b="1" dirty="0" err="1" smtClean="0">
                <a:solidFill>
                  <a:srgbClr val="00B050"/>
                </a:solidFill>
              </a:rPr>
              <a:t>н</a:t>
            </a:r>
            <a:r>
              <a:rPr lang="ru-RU" sz="28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800" b="1" dirty="0" err="1" smtClean="0">
                <a:solidFill>
                  <a:srgbClr val="002060"/>
                </a:solidFill>
              </a:rPr>
              <a:t>и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2800" b="1" dirty="0" err="1" smtClean="0">
                <a:solidFill>
                  <a:srgbClr val="FFFF00"/>
                </a:solidFill>
              </a:rPr>
              <a:t>г</a:t>
            </a:r>
            <a:r>
              <a:rPr lang="ru-RU" sz="2800" b="1" dirty="0" err="1" smtClean="0">
                <a:solidFill>
                  <a:schemeClr val="accent5"/>
                </a:solidFill>
              </a:rPr>
              <a:t>и</a:t>
            </a:r>
            <a:r>
              <a:rPr lang="ru-RU" sz="2800" b="1" dirty="0" err="1" smtClean="0">
                <a:solidFill>
                  <a:srgbClr val="7030A0"/>
                </a:solidFill>
              </a:rPr>
              <a:t>ч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</a:t>
            </a:r>
            <a:r>
              <a:rPr lang="ru-RU" sz="2800" b="1" dirty="0" err="1" smtClean="0">
                <a:solidFill>
                  <a:srgbClr val="C00000"/>
                </a:solidFill>
              </a:rPr>
              <a:t>с</a:t>
            </a:r>
            <a:r>
              <a:rPr lang="ru-RU" sz="28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к</a:t>
            </a:r>
            <a:r>
              <a:rPr lang="ru-RU" sz="2800" b="1" dirty="0" err="1" smtClean="0">
                <a:solidFill>
                  <a:srgbClr val="FFC000"/>
                </a:solidFill>
              </a:rPr>
              <a:t>и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упражнений в разных видах образовательной деятельности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(в физическом развитии)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20201111_111050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5213" y="2061567"/>
            <a:ext cx="4954587" cy="3715940"/>
          </a:xfrm>
        </p:spPr>
      </p:pic>
      <p:pic>
        <p:nvPicPr>
          <p:cNvPr id="6" name="Содержимое 5" descr="20201111_1110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062757"/>
            <a:ext cx="4951413" cy="3713560"/>
          </a:xfrm>
        </p:spPr>
      </p:pic>
    </p:spTree>
    <p:extLst>
      <p:ext uri="{BB962C8B-B14F-4D97-AF65-F5344CB8AC3E}">
        <p14:creationId xmlns:p14="http://schemas.microsoft.com/office/powerpoint/2010/main" xmlns="" val="118366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Использование </a:t>
            </a:r>
            <a:r>
              <a:rPr lang="ru-RU" sz="2800" b="1" dirty="0" err="1" smtClean="0">
                <a:solidFill>
                  <a:srgbClr val="FF0000"/>
                </a:solidFill>
              </a:rPr>
              <a:t>к</a:t>
            </a:r>
            <a:r>
              <a:rPr lang="ru-RU" sz="2800" b="1" dirty="0" err="1" smtClean="0">
                <a:solidFill>
                  <a:srgbClr val="FFC000"/>
                </a:solidFill>
              </a:rPr>
              <a:t>и</a:t>
            </a:r>
            <a:r>
              <a:rPr lang="ru-RU" sz="2800" b="1" dirty="0" err="1" smtClean="0">
                <a:solidFill>
                  <a:srgbClr val="00B050"/>
                </a:solidFill>
              </a:rPr>
              <a:t>н</a:t>
            </a:r>
            <a:r>
              <a:rPr lang="ru-RU" sz="28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800" b="1" dirty="0" err="1" smtClean="0">
                <a:solidFill>
                  <a:srgbClr val="002060"/>
                </a:solidFill>
              </a:rPr>
              <a:t>и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2800" b="1" dirty="0" err="1" smtClean="0">
                <a:solidFill>
                  <a:srgbClr val="FFFF00"/>
                </a:solidFill>
              </a:rPr>
              <a:t>г</a:t>
            </a:r>
            <a:r>
              <a:rPr lang="ru-RU" sz="2800" b="1" dirty="0" err="1" smtClean="0">
                <a:solidFill>
                  <a:schemeClr val="accent5"/>
                </a:solidFill>
              </a:rPr>
              <a:t>и</a:t>
            </a:r>
            <a:r>
              <a:rPr lang="ru-RU" sz="2800" b="1" dirty="0" err="1" smtClean="0">
                <a:solidFill>
                  <a:srgbClr val="7030A0"/>
                </a:solidFill>
              </a:rPr>
              <a:t>ч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</a:t>
            </a:r>
            <a:r>
              <a:rPr lang="ru-RU" sz="2800" b="1" dirty="0" err="1" smtClean="0">
                <a:solidFill>
                  <a:srgbClr val="C00000"/>
                </a:solidFill>
              </a:rPr>
              <a:t>с</a:t>
            </a:r>
            <a:r>
              <a:rPr lang="ru-RU" sz="28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к</a:t>
            </a:r>
            <a:r>
              <a:rPr lang="ru-RU" sz="2800" b="1" dirty="0" err="1" smtClean="0">
                <a:solidFill>
                  <a:srgbClr val="FFC000"/>
                </a:solidFill>
              </a:rPr>
              <a:t>и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упражнений в разных видах образовательной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дейтельности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Упражнения в рисовании: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рисования одной и(или)  обеими в зеркальном отображении;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рисование с закрытыми глазами;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обведение контура в одном, а затем в другом направлении каждой рукой по очереди. </a:t>
            </a:r>
          </a:p>
          <a:p>
            <a:endParaRPr lang="ru-RU" dirty="0"/>
          </a:p>
        </p:txBody>
      </p:sp>
      <p:pic>
        <p:nvPicPr>
          <p:cNvPr id="6146" name="Picture 2" descr="C:\Users\Admin\Pictures\кинезиология\1022387_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3388" y="1825625"/>
            <a:ext cx="4729037" cy="41878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Использование Использование </a:t>
            </a:r>
            <a:r>
              <a:rPr lang="ru-RU" sz="2800" b="1" dirty="0" err="1" smtClean="0">
                <a:solidFill>
                  <a:srgbClr val="FF0000"/>
                </a:solidFill>
              </a:rPr>
              <a:t>к</a:t>
            </a:r>
            <a:r>
              <a:rPr lang="ru-RU" sz="2800" b="1" dirty="0" err="1" smtClean="0">
                <a:solidFill>
                  <a:srgbClr val="FFC000"/>
                </a:solidFill>
              </a:rPr>
              <a:t>и</a:t>
            </a:r>
            <a:r>
              <a:rPr lang="ru-RU" sz="2800" b="1" dirty="0" err="1" smtClean="0">
                <a:solidFill>
                  <a:srgbClr val="00B050"/>
                </a:solidFill>
              </a:rPr>
              <a:t>н</a:t>
            </a:r>
            <a:r>
              <a:rPr lang="ru-RU" sz="28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800" b="1" dirty="0" err="1" smtClean="0">
                <a:solidFill>
                  <a:srgbClr val="002060"/>
                </a:solidFill>
              </a:rPr>
              <a:t>и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2800" b="1" dirty="0" err="1" smtClean="0">
                <a:solidFill>
                  <a:srgbClr val="FFFF00"/>
                </a:solidFill>
              </a:rPr>
              <a:t>г</a:t>
            </a:r>
            <a:r>
              <a:rPr lang="ru-RU" sz="2800" b="1" dirty="0" err="1" smtClean="0">
                <a:solidFill>
                  <a:schemeClr val="accent5"/>
                </a:solidFill>
              </a:rPr>
              <a:t>и</a:t>
            </a:r>
            <a:r>
              <a:rPr lang="ru-RU" sz="2800" b="1" dirty="0" err="1" smtClean="0">
                <a:solidFill>
                  <a:srgbClr val="7030A0"/>
                </a:solidFill>
              </a:rPr>
              <a:t>ч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</a:t>
            </a:r>
            <a:r>
              <a:rPr lang="ru-RU" sz="2800" b="1" dirty="0" err="1" smtClean="0">
                <a:solidFill>
                  <a:srgbClr val="C00000"/>
                </a:solidFill>
              </a:rPr>
              <a:t>с</a:t>
            </a:r>
            <a:r>
              <a:rPr lang="ru-RU" sz="28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к</a:t>
            </a:r>
            <a:r>
              <a:rPr lang="ru-RU" sz="2800" b="1" dirty="0" err="1" smtClean="0">
                <a:solidFill>
                  <a:srgbClr val="FFC000"/>
                </a:solidFill>
              </a:rPr>
              <a:t>и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упражнений в разных видах образовательной деятельности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речевом развитии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73249" y="1681162"/>
            <a:ext cx="5954999" cy="1087089"/>
          </a:xfrm>
        </p:spPr>
        <p:txBody>
          <a:bodyPr>
            <a:normAutofit fontScale="475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4200" dirty="0" smtClean="0">
                <a:solidFill>
                  <a:srgbClr val="002060"/>
                </a:solidFill>
              </a:rPr>
              <a:t>Игры и упражнения направленные на улучшение моторики мелких мышц и ловкости пальцев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5" name="Содержимое 4" descr="hello_html_353d3e4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005006" y="2704969"/>
            <a:ext cx="3190355" cy="3476625"/>
          </a:xfrm>
        </p:spPr>
      </p:pic>
      <p:pic>
        <p:nvPicPr>
          <p:cNvPr id="8" name="Рисунок 7" descr="C:\Users\Admin\Pictures\кинезиология\IMG-20201111-WA0001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594" y="2629130"/>
            <a:ext cx="4715435" cy="373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Использование </a:t>
            </a:r>
            <a:r>
              <a:rPr lang="ru-RU" sz="2800" b="1" dirty="0" err="1" smtClean="0">
                <a:solidFill>
                  <a:srgbClr val="FF0000"/>
                </a:solidFill>
              </a:rPr>
              <a:t>к</a:t>
            </a:r>
            <a:r>
              <a:rPr lang="ru-RU" sz="2800" b="1" dirty="0" err="1" smtClean="0">
                <a:solidFill>
                  <a:srgbClr val="FFC000"/>
                </a:solidFill>
              </a:rPr>
              <a:t>и</a:t>
            </a:r>
            <a:r>
              <a:rPr lang="ru-RU" sz="2800" b="1" dirty="0" err="1" smtClean="0">
                <a:solidFill>
                  <a:srgbClr val="00B050"/>
                </a:solidFill>
              </a:rPr>
              <a:t>н</a:t>
            </a:r>
            <a:r>
              <a:rPr lang="ru-RU" sz="28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800" b="1" dirty="0" err="1" smtClean="0">
                <a:solidFill>
                  <a:srgbClr val="002060"/>
                </a:solidFill>
              </a:rPr>
              <a:t>и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2800" b="1" dirty="0" err="1" smtClean="0">
                <a:solidFill>
                  <a:srgbClr val="FFFF00"/>
                </a:solidFill>
              </a:rPr>
              <a:t>г</a:t>
            </a:r>
            <a:r>
              <a:rPr lang="ru-RU" sz="2800" b="1" dirty="0" err="1" smtClean="0">
                <a:solidFill>
                  <a:schemeClr val="accent5"/>
                </a:solidFill>
              </a:rPr>
              <a:t>и</a:t>
            </a:r>
            <a:r>
              <a:rPr lang="ru-RU" sz="2800" b="1" dirty="0" err="1" smtClean="0">
                <a:solidFill>
                  <a:srgbClr val="7030A0"/>
                </a:solidFill>
              </a:rPr>
              <a:t>ч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</a:t>
            </a:r>
            <a:r>
              <a:rPr lang="ru-RU" sz="2800" b="1" dirty="0" err="1" smtClean="0">
                <a:solidFill>
                  <a:srgbClr val="C00000"/>
                </a:solidFill>
              </a:rPr>
              <a:t>с</a:t>
            </a:r>
            <a:r>
              <a:rPr lang="ru-RU" sz="28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к</a:t>
            </a:r>
            <a:r>
              <a:rPr lang="ru-RU" sz="2800" b="1" dirty="0" err="1" smtClean="0">
                <a:solidFill>
                  <a:srgbClr val="FFC000"/>
                </a:solidFill>
              </a:rPr>
              <a:t>и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упражнений в разных видах образовательной деятельности</a:t>
            </a:r>
            <a:endParaRPr lang="ru-RU" sz="2800" dirty="0"/>
          </a:p>
        </p:txBody>
      </p:sp>
      <p:pic>
        <p:nvPicPr>
          <p:cNvPr id="5" name="Содержимое 4" descr="IMG-20201111-WA0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5213" y="2061567"/>
            <a:ext cx="4954587" cy="3715940"/>
          </a:xfrm>
        </p:spPr>
      </p:pic>
      <p:pic>
        <p:nvPicPr>
          <p:cNvPr id="6" name="Содержимое 5" descr="IMG-20201111-WA00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62757"/>
            <a:ext cx="4951413" cy="3713560"/>
          </a:xfrm>
        </p:spPr>
      </p:pic>
    </p:spTree>
    <p:extLst>
      <p:ext uri="{BB962C8B-B14F-4D97-AF65-F5344CB8AC3E}">
        <p14:creationId xmlns:p14="http://schemas.microsoft.com/office/powerpoint/2010/main" xmlns="" val="402112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</a:rPr>
              <a:t>Использование </a:t>
            </a:r>
            <a:r>
              <a:rPr lang="ru-RU" sz="3200" b="1" dirty="0" err="1" smtClean="0">
                <a:solidFill>
                  <a:srgbClr val="FF0000"/>
                </a:solidFill>
              </a:rPr>
              <a:t>к</a:t>
            </a:r>
            <a:r>
              <a:rPr lang="ru-RU" sz="3200" b="1" dirty="0" err="1" smtClean="0">
                <a:solidFill>
                  <a:srgbClr val="FFC000"/>
                </a:solidFill>
              </a:rPr>
              <a:t>и</a:t>
            </a:r>
            <a:r>
              <a:rPr lang="ru-RU" sz="3200" b="1" dirty="0" err="1" smtClean="0">
                <a:solidFill>
                  <a:srgbClr val="00B050"/>
                </a:solidFill>
              </a:rPr>
              <a:t>н</a:t>
            </a:r>
            <a:r>
              <a:rPr lang="ru-RU" sz="3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3200" b="1" dirty="0" err="1" smtClean="0">
                <a:solidFill>
                  <a:srgbClr val="002060"/>
                </a:solidFill>
              </a:rPr>
              <a:t>и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3200" b="1" dirty="0" err="1" smtClean="0">
                <a:solidFill>
                  <a:srgbClr val="FFFF00"/>
                </a:solidFill>
              </a:rPr>
              <a:t>г</a:t>
            </a:r>
            <a:r>
              <a:rPr lang="ru-RU" sz="3200" b="1" dirty="0" err="1" smtClean="0">
                <a:solidFill>
                  <a:schemeClr val="accent5"/>
                </a:solidFill>
              </a:rPr>
              <a:t>и</a:t>
            </a:r>
            <a:r>
              <a:rPr lang="ru-RU" sz="3200" b="1" dirty="0" err="1" smtClean="0">
                <a:solidFill>
                  <a:srgbClr val="7030A0"/>
                </a:solidFill>
              </a:rPr>
              <a:t>ч</a:t>
            </a:r>
            <a:r>
              <a:rPr lang="ru-RU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</a:t>
            </a:r>
            <a:r>
              <a:rPr lang="ru-RU" sz="3200" b="1" dirty="0" err="1" smtClean="0">
                <a:solidFill>
                  <a:srgbClr val="C00000"/>
                </a:solidFill>
              </a:rPr>
              <a:t>с</a:t>
            </a:r>
            <a:r>
              <a:rPr lang="ru-RU" sz="32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к</a:t>
            </a:r>
            <a:r>
              <a:rPr lang="ru-RU" sz="3200" b="1" dirty="0" err="1" smtClean="0">
                <a:solidFill>
                  <a:srgbClr val="FFC000"/>
                </a:solidFill>
              </a:rPr>
              <a:t>и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</a:rPr>
              <a:t>упражнений в коррекционной работе специалистов (психологов, логопедов, дефектологов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20201111_1008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062757"/>
            <a:ext cx="4951413" cy="3713560"/>
          </a:xfrm>
        </p:spPr>
      </p:pic>
      <p:pic>
        <p:nvPicPr>
          <p:cNvPr id="8" name="Содержимое 7" descr="20201111_1035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65213" y="2061567"/>
            <a:ext cx="4954587" cy="37159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6DC025">
                    <a:lumMod val="50000"/>
                  </a:srgbClr>
                </a:solidFill>
              </a:rPr>
              <a:t>Использование </a:t>
            </a:r>
            <a:r>
              <a:rPr lang="ru-RU" sz="3200" b="1" dirty="0" err="1" smtClean="0">
                <a:solidFill>
                  <a:srgbClr val="FF0000"/>
                </a:solidFill>
              </a:rPr>
              <a:t>к</a:t>
            </a:r>
            <a:r>
              <a:rPr lang="ru-RU" sz="3200" b="1" dirty="0" err="1" smtClean="0">
                <a:solidFill>
                  <a:srgbClr val="FFC000"/>
                </a:solidFill>
              </a:rPr>
              <a:t>и</a:t>
            </a:r>
            <a:r>
              <a:rPr lang="ru-RU" sz="3200" b="1" dirty="0" err="1" smtClean="0">
                <a:solidFill>
                  <a:srgbClr val="00B050"/>
                </a:solidFill>
              </a:rPr>
              <a:t>н</a:t>
            </a:r>
            <a:r>
              <a:rPr lang="ru-RU" sz="3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3200" b="1" dirty="0" err="1" smtClean="0">
                <a:solidFill>
                  <a:srgbClr val="002060"/>
                </a:solidFill>
              </a:rPr>
              <a:t>и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3200" b="1" dirty="0" err="1" smtClean="0">
                <a:solidFill>
                  <a:srgbClr val="FFFF00"/>
                </a:solidFill>
              </a:rPr>
              <a:t>г</a:t>
            </a:r>
            <a:r>
              <a:rPr lang="ru-RU" sz="3200" b="1" dirty="0" err="1" smtClean="0">
                <a:solidFill>
                  <a:schemeClr val="accent5"/>
                </a:solidFill>
              </a:rPr>
              <a:t>и</a:t>
            </a:r>
            <a:r>
              <a:rPr lang="ru-RU" sz="3200" b="1" dirty="0" err="1" smtClean="0">
                <a:solidFill>
                  <a:srgbClr val="7030A0"/>
                </a:solidFill>
              </a:rPr>
              <a:t>ч</a:t>
            </a:r>
            <a:r>
              <a:rPr lang="ru-RU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</a:t>
            </a:r>
            <a:r>
              <a:rPr lang="ru-RU" sz="3200" b="1" dirty="0" err="1" smtClean="0">
                <a:solidFill>
                  <a:srgbClr val="C00000"/>
                </a:solidFill>
              </a:rPr>
              <a:t>с</a:t>
            </a:r>
            <a:r>
              <a:rPr lang="ru-RU" sz="32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к</a:t>
            </a:r>
            <a:r>
              <a:rPr lang="ru-RU" sz="3200" b="1" dirty="0" err="1" smtClean="0">
                <a:solidFill>
                  <a:srgbClr val="FFC000"/>
                </a:solidFill>
              </a:rPr>
              <a:t>и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6DC025">
                    <a:lumMod val="50000"/>
                  </a:srgbClr>
                </a:solidFill>
              </a:rPr>
              <a:t>упражнений </a:t>
            </a:r>
            <a:r>
              <a:rPr lang="ru-RU" sz="3200" b="1" dirty="0">
                <a:solidFill>
                  <a:srgbClr val="6DC025">
                    <a:lumMod val="50000"/>
                  </a:srgbClr>
                </a:solidFill>
              </a:rPr>
              <a:t>в коррекционной работе специалистов (психологов, логопедов, дефектологов)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62758"/>
            <a:ext cx="4951413" cy="3713559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3" y="2061567"/>
            <a:ext cx="4954587" cy="3715940"/>
          </a:xfrm>
        </p:spPr>
      </p:pic>
    </p:spTree>
    <p:extLst>
      <p:ext uri="{BB962C8B-B14F-4D97-AF65-F5344CB8AC3E}">
        <p14:creationId xmlns:p14="http://schemas.microsoft.com/office/powerpoint/2010/main" xmlns="" val="316634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0201112_234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8500" y="1752600"/>
            <a:ext cx="3171825" cy="42291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кинезиология\c1273b0886d67c8d657cc8457875d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582" y="1601065"/>
            <a:ext cx="268605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304800"/>
            <a:ext cx="10495417" cy="1219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Основателями образовательной </a:t>
            </a:r>
            <a:r>
              <a:rPr lang="ru-RU" sz="3200" b="1" dirty="0" err="1" smtClean="0">
                <a:solidFill>
                  <a:srgbClr val="FF0000"/>
                </a:solidFill>
              </a:rPr>
              <a:t>к</a:t>
            </a:r>
            <a:r>
              <a:rPr lang="ru-RU" sz="3200" b="1" dirty="0" err="1" smtClean="0">
                <a:solidFill>
                  <a:srgbClr val="FFC000"/>
                </a:solidFill>
              </a:rPr>
              <a:t>и</a:t>
            </a:r>
            <a:r>
              <a:rPr lang="ru-RU" sz="3200" b="1" dirty="0" err="1" smtClean="0">
                <a:solidFill>
                  <a:srgbClr val="00B050"/>
                </a:solidFill>
              </a:rPr>
              <a:t>н</a:t>
            </a:r>
            <a:r>
              <a:rPr lang="ru-RU" sz="3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3200" b="1" dirty="0" err="1" smtClean="0">
                <a:solidFill>
                  <a:srgbClr val="002060"/>
                </a:solidFill>
              </a:rPr>
              <a:t>и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3200" b="1" dirty="0" err="1" smtClean="0">
                <a:solidFill>
                  <a:srgbClr val="FFFF00"/>
                </a:solidFill>
              </a:rPr>
              <a:t>г</a:t>
            </a:r>
            <a:r>
              <a:rPr lang="ru-RU" sz="3200" b="1" dirty="0" err="1" smtClean="0">
                <a:solidFill>
                  <a:schemeClr val="accent5"/>
                </a:solidFill>
              </a:rPr>
              <a:t>и</a:t>
            </a:r>
            <a:r>
              <a:rPr lang="ru-RU" sz="3200" b="1" dirty="0" err="1" smtClean="0">
                <a:solidFill>
                  <a:srgbClr val="7030A0"/>
                </a:solidFill>
              </a:rPr>
              <a:t>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считаются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Пол и Гейл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Деннисон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Paul_Gail_0511_web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5014" y="2668044"/>
            <a:ext cx="4079883" cy="2719922"/>
          </a:xfrm>
        </p:spPr>
      </p:pic>
      <p:sp>
        <p:nvSpPr>
          <p:cNvPr id="5" name="Прямоугольник 4"/>
          <p:cNvSpPr/>
          <p:nvPr/>
        </p:nvSpPr>
        <p:spPr>
          <a:xfrm>
            <a:off x="5094514" y="2076994"/>
            <a:ext cx="40494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80-е годы прошлого столетия</a:t>
            </a:r>
            <a:r>
              <a:rPr lang="en-US" sz="2000" dirty="0" smtClean="0"/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000" dirty="0" smtClean="0"/>
              <a:t>.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Деннисоном</a:t>
            </a:r>
            <a:r>
              <a:rPr lang="ru-RU" sz="2000" dirty="0" smtClean="0"/>
              <a:t> была разработана так называемая программа «</a:t>
            </a:r>
            <a:r>
              <a:rPr lang="ru-RU" sz="2000" dirty="0" err="1" smtClean="0">
                <a:solidFill>
                  <a:srgbClr val="0070C0"/>
                </a:solidFill>
              </a:rPr>
              <a:t>Нейрогимнастики</a:t>
            </a:r>
            <a:r>
              <a:rPr lang="ru-RU" sz="2000" dirty="0" smtClean="0"/>
              <a:t>» -«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Гимнастика мозга</a:t>
            </a:r>
            <a:r>
              <a:rPr lang="ru-RU" sz="2000" dirty="0" smtClean="0"/>
              <a:t>», которая объединила работы исследователей из области нейропсихологии, нейрофизиологии, прикладной </a:t>
            </a:r>
            <a:r>
              <a:rPr lang="ru-RU" sz="2000" dirty="0" err="1" smtClean="0"/>
              <a:t>кинезиологии</a:t>
            </a:r>
            <a:r>
              <a:rPr lang="ru-RU" sz="2000" dirty="0" smtClean="0"/>
              <a:t>, психологии  психотерапии , педагогики,  и, даже офтальмологии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09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Литература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Admin\Pictures\кинезиология\3295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145" y="989556"/>
            <a:ext cx="1820637" cy="2599149"/>
          </a:xfrm>
          <a:prstGeom prst="rect">
            <a:avLst/>
          </a:prstGeom>
          <a:noFill/>
        </p:spPr>
      </p:pic>
      <p:pic>
        <p:nvPicPr>
          <p:cNvPr id="8195" name="Picture 3" descr="C:\Users\Admin\Pictures\кинезиология\3622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326" y="1014608"/>
            <a:ext cx="1904688" cy="2530258"/>
          </a:xfrm>
          <a:prstGeom prst="rect">
            <a:avLst/>
          </a:prstGeom>
          <a:noFill/>
        </p:spPr>
      </p:pic>
      <p:pic>
        <p:nvPicPr>
          <p:cNvPr id="8196" name="Picture 4" descr="C:\Users\Admin\Pictures\кинезиология\2482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3667" y="1064712"/>
            <a:ext cx="1640908" cy="2430050"/>
          </a:xfrm>
          <a:prstGeom prst="rect">
            <a:avLst/>
          </a:prstGeom>
          <a:noFill/>
        </p:spPr>
      </p:pic>
      <p:pic>
        <p:nvPicPr>
          <p:cNvPr id="9" name="Рисунок 8" descr="C:\Users\Admin\Pictures\кинезиология\10149643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9237" y="1152395"/>
            <a:ext cx="1697081" cy="236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Pictures\кинезиология\40693713-geyl-e-dennison-gimnastika-mozga-kniga-dlya-uchiteley-i-roditeley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69885" y="1189972"/>
            <a:ext cx="1841325" cy="235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tatic.my-shop.ru/product/3/241/240257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572" y="3858016"/>
            <a:ext cx="1752107" cy="251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dn1.ozone.ru/multimedia/1004793418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93720" y="3895595"/>
            <a:ext cx="1853853" cy="244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cdn1.ozone.ru/multimedia/102143010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4272" y="3864726"/>
            <a:ext cx="1807986" cy="253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cdn1.ozone.ru/s3/multimedia-8/600934600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6090" y="3855569"/>
            <a:ext cx="1823067" cy="252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cv0.litres.ru/pub/c/cover/1407900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657567" y="3845490"/>
            <a:ext cx="1841325" cy="251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2582" y="2133600"/>
            <a:ext cx="100584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73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73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кинезиология\f29b1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218" y="730816"/>
            <a:ext cx="2018794" cy="2853418"/>
          </a:xfrm>
          <a:prstGeom prst="rect">
            <a:avLst/>
          </a:prstGeom>
          <a:noFill/>
        </p:spPr>
      </p:pic>
      <p:pic>
        <p:nvPicPr>
          <p:cNvPr id="2052" name="Picture 4" descr="C:\Users\Admin\Pictures\кинезиология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8045" y="550054"/>
            <a:ext cx="8033658" cy="5289043"/>
          </a:xfrm>
          <a:prstGeom prst="rect">
            <a:avLst/>
          </a:prstGeom>
          <a:noFill/>
        </p:spPr>
      </p:pic>
      <p:pic>
        <p:nvPicPr>
          <p:cNvPr id="2053" name="Picture 5" descr="C:\Users\Admin\Pictures\кинезиология\40693713-geyl-e-dennison-gimnastika-mozga-kniga-dlya-uchiteley-i-roditeley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4379" y="3270860"/>
            <a:ext cx="2092375" cy="30860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7941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Используемые понятия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5029" y="1214846"/>
            <a:ext cx="10078585" cy="47668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b="1" dirty="0" err="1" smtClean="0">
                <a:solidFill>
                  <a:srgbClr val="FF0000"/>
                </a:solidFill>
              </a:rPr>
              <a:t>К</a:t>
            </a:r>
            <a:r>
              <a:rPr lang="ru-RU" sz="3200" b="1" dirty="0" err="1" smtClean="0">
                <a:solidFill>
                  <a:srgbClr val="FFC000"/>
                </a:solidFill>
              </a:rPr>
              <a:t>и</a:t>
            </a:r>
            <a:r>
              <a:rPr lang="ru-RU" sz="3200" b="1" dirty="0" err="1" smtClean="0">
                <a:solidFill>
                  <a:srgbClr val="00B050"/>
                </a:solidFill>
              </a:rPr>
              <a:t>н</a:t>
            </a:r>
            <a:r>
              <a:rPr lang="ru-RU" sz="3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3200" b="1" dirty="0" err="1" smtClean="0">
                <a:solidFill>
                  <a:srgbClr val="002060"/>
                </a:solidFill>
              </a:rPr>
              <a:t>и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3200" b="1" dirty="0" err="1" smtClean="0">
                <a:solidFill>
                  <a:srgbClr val="FFFF00"/>
                </a:solidFill>
              </a:rPr>
              <a:t>г</a:t>
            </a:r>
            <a:r>
              <a:rPr lang="ru-RU" sz="3200" b="1" dirty="0" err="1" smtClean="0">
                <a:solidFill>
                  <a:schemeClr val="accent5"/>
                </a:solidFill>
              </a:rPr>
              <a:t>и</a:t>
            </a:r>
            <a:r>
              <a:rPr lang="ru-RU" sz="3200" b="1" dirty="0" err="1" smtClean="0">
                <a:solidFill>
                  <a:srgbClr val="7030A0"/>
                </a:solidFill>
              </a:rPr>
              <a:t>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буквально, изучение движений тела, – это целостный подход к балансированию движения и взаимодействий человеческих энергетических систем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Образовательная </a:t>
            </a:r>
            <a:r>
              <a:rPr lang="ru-RU" sz="3200" b="1" dirty="0" err="1" smtClean="0">
                <a:solidFill>
                  <a:srgbClr val="FF0000"/>
                </a:solidFill>
              </a:rPr>
              <a:t>к</a:t>
            </a:r>
            <a:r>
              <a:rPr lang="ru-RU" sz="3200" b="1" dirty="0" err="1" smtClean="0">
                <a:solidFill>
                  <a:srgbClr val="FFC000"/>
                </a:solidFill>
              </a:rPr>
              <a:t>и</a:t>
            </a:r>
            <a:r>
              <a:rPr lang="ru-RU" sz="3200" b="1" dirty="0" err="1" smtClean="0">
                <a:solidFill>
                  <a:srgbClr val="00B050"/>
                </a:solidFill>
              </a:rPr>
              <a:t>н</a:t>
            </a:r>
            <a:r>
              <a:rPr lang="ru-RU" sz="3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3200" b="1" dirty="0" err="1" smtClean="0">
                <a:solidFill>
                  <a:srgbClr val="002060"/>
                </a:solidFill>
              </a:rPr>
              <a:t>и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3200" b="1" dirty="0" err="1" smtClean="0">
                <a:solidFill>
                  <a:srgbClr val="FFFF00"/>
                </a:solidFill>
              </a:rPr>
              <a:t>г</a:t>
            </a:r>
            <a:r>
              <a:rPr lang="ru-RU" sz="3200" b="1" dirty="0" err="1" smtClean="0">
                <a:solidFill>
                  <a:schemeClr val="accent5"/>
                </a:solidFill>
              </a:rPr>
              <a:t>и</a:t>
            </a:r>
            <a:r>
              <a:rPr lang="ru-RU" sz="3200" b="1" dirty="0" err="1" smtClean="0">
                <a:solidFill>
                  <a:srgbClr val="7030A0"/>
                </a:solidFill>
              </a:rPr>
              <a:t>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это специально организованная система движений, оптимизирующих   деятельность мозга и тела для гармоничного развития и самореализации личности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Образовательная </a:t>
            </a:r>
            <a:r>
              <a:rPr lang="ru-RU" b="1" dirty="0" err="1" smtClean="0">
                <a:solidFill>
                  <a:srgbClr val="FF0000"/>
                </a:solidFill>
              </a:rPr>
              <a:t>к</a:t>
            </a:r>
            <a:r>
              <a:rPr lang="ru-RU" b="1" dirty="0" err="1" smtClean="0">
                <a:solidFill>
                  <a:srgbClr val="FFC000"/>
                </a:solidFill>
              </a:rPr>
              <a:t>и</a:t>
            </a:r>
            <a:r>
              <a:rPr lang="ru-RU" b="1" dirty="0" err="1" smtClean="0">
                <a:solidFill>
                  <a:srgbClr val="00B050"/>
                </a:solidFill>
              </a:rPr>
              <a:t>н</a:t>
            </a:r>
            <a:r>
              <a:rPr lang="ru-RU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b="1" dirty="0" err="1" smtClean="0">
                <a:solidFill>
                  <a:srgbClr val="002060"/>
                </a:solidFill>
              </a:rPr>
              <a:t>и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b="1" dirty="0" err="1" smtClean="0">
                <a:solidFill>
                  <a:srgbClr val="FFFF00"/>
                </a:solidFill>
              </a:rPr>
              <a:t>г</a:t>
            </a:r>
            <a:r>
              <a:rPr lang="ru-RU" b="1" dirty="0" err="1" smtClean="0">
                <a:solidFill>
                  <a:schemeClr val="accent5"/>
                </a:solidFill>
              </a:rPr>
              <a:t>и</a:t>
            </a:r>
            <a:r>
              <a:rPr lang="ru-RU" b="1" dirty="0" err="1" smtClean="0">
                <a:solidFill>
                  <a:srgbClr val="7030A0"/>
                </a:solidFill>
              </a:rPr>
              <a:t>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используется в педагогических целях для улучшения обучения, в частности </a:t>
            </a:r>
            <a:r>
              <a:rPr lang="ru-RU" sz="1800" dirty="0" smtClean="0">
                <a:solidFill>
                  <a:schemeClr val="accent5"/>
                </a:solidFill>
              </a:rPr>
              <a:t>чтения, письма, математики, запоминания </a:t>
            </a:r>
            <a:r>
              <a:rPr lang="ru-RU" sz="1800" dirty="0" smtClean="0">
                <a:solidFill>
                  <a:srgbClr val="002060"/>
                </a:solidFill>
              </a:rPr>
              <a:t>и пр.</a:t>
            </a:r>
            <a:endParaRPr lang="ru-RU" sz="1800" dirty="0"/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5218218" cy="4171298"/>
          </a:xfr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4500" b="1" dirty="0" smtClean="0">
                <a:solidFill>
                  <a:srgbClr val="002060"/>
                </a:solidFill>
              </a:rPr>
              <a:t>Имеет широкое практическое применение в: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4500" b="1" dirty="0" smtClean="0">
                <a:solidFill>
                  <a:srgbClr val="002060"/>
                </a:solidFill>
              </a:rPr>
              <a:t>детских садах;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4500" b="1" dirty="0" smtClean="0">
                <a:solidFill>
                  <a:srgbClr val="002060"/>
                </a:solidFill>
              </a:rPr>
              <a:t>школах;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4500" b="1" dirty="0" smtClean="0">
                <a:solidFill>
                  <a:srgbClr val="002060"/>
                </a:solidFill>
              </a:rPr>
              <a:t>высших учебных заведениях;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4500" b="1" dirty="0" smtClean="0">
                <a:solidFill>
                  <a:srgbClr val="002060"/>
                </a:solidFill>
              </a:rPr>
              <a:t>в образовательных центрах для детей с проблемами в обучении и поведении;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4500" b="1" dirty="0" smtClean="0">
                <a:solidFill>
                  <a:srgbClr val="002060"/>
                </a:solidFill>
              </a:rPr>
              <a:t>в работе с детьми с ОВЗ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4500" b="1" dirty="0" smtClean="0">
                <a:solidFill>
                  <a:srgbClr val="002060"/>
                </a:solidFill>
              </a:rPr>
              <a:t>с одаренными детьми</a:t>
            </a:r>
          </a:p>
          <a:p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038595" cy="8115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Сегодня образовательная </a:t>
            </a:r>
            <a:r>
              <a:rPr lang="ru-RU" sz="1800" dirty="0" err="1" smtClean="0">
                <a:solidFill>
                  <a:srgbClr val="002060"/>
                </a:solidFill>
              </a:rPr>
              <a:t>кинезиология</a:t>
            </a:r>
            <a:r>
              <a:rPr lang="ru-RU" sz="1800" dirty="0" smtClean="0">
                <a:solidFill>
                  <a:srgbClr val="002060"/>
                </a:solidFill>
              </a:rPr>
              <a:t> применяется в более чем </a:t>
            </a:r>
            <a:r>
              <a:rPr lang="ru-RU" sz="1800" dirty="0" smtClean="0">
                <a:solidFill>
                  <a:schemeClr val="accent5"/>
                </a:solidFill>
              </a:rPr>
              <a:t>80</a:t>
            </a:r>
            <a:r>
              <a:rPr lang="ru-RU" sz="1800" dirty="0" smtClean="0">
                <a:solidFill>
                  <a:srgbClr val="002060"/>
                </a:solidFill>
              </a:rPr>
              <a:t> странах как методика, поддерживающая процессы обучения.</a:t>
            </a:r>
            <a:endParaRPr lang="ru-RU" sz="1800" dirty="0"/>
          </a:p>
        </p:txBody>
      </p:sp>
      <p:pic>
        <p:nvPicPr>
          <p:cNvPr id="23" name="Содержимое 22" descr="img1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76373" y="2762952"/>
            <a:ext cx="4291664" cy="321874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492" y="200416"/>
            <a:ext cx="9707671" cy="11649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Основа методики - современные знания о строении и функционировании головного мозга, о связи работы мозга и движений тела.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776346d7c06b1b672dd4f75658c7cf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134" y="1273929"/>
            <a:ext cx="9807879" cy="540244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597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Роль </a:t>
            </a:r>
            <a:r>
              <a:rPr lang="ru-RU" b="1" dirty="0" smtClean="0">
                <a:solidFill>
                  <a:srgbClr val="FF0000"/>
                </a:solidFill>
              </a:rPr>
              <a:t>мозолистого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тела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8STAKnjrXu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8275" y="1954060"/>
            <a:ext cx="5631996" cy="3645074"/>
          </a:xfrm>
        </p:spPr>
      </p:pic>
      <p:sp>
        <p:nvSpPr>
          <p:cNvPr id="7" name="Прямоугольник 6"/>
          <p:cNvSpPr/>
          <p:nvPr/>
        </p:nvSpPr>
        <p:spPr>
          <a:xfrm>
            <a:off x="563671" y="1327760"/>
            <a:ext cx="58120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solidFill>
                  <a:srgbClr val="002060"/>
                </a:solidFill>
              </a:rPr>
              <a:t>Работа мозга складывается из деятельности двух полушарий, связанных между собой системой нервных волокон, которая называется </a:t>
            </a:r>
            <a:r>
              <a:rPr lang="ru-RU" b="1" dirty="0" smtClean="0">
                <a:solidFill>
                  <a:srgbClr val="FF0000"/>
                </a:solidFill>
              </a:rPr>
              <a:t>мозолистое тело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Мозолистое тело </a:t>
            </a:r>
            <a:r>
              <a:rPr lang="ru-RU" dirty="0" smtClean="0">
                <a:solidFill>
                  <a:srgbClr val="002060"/>
                </a:solidFill>
              </a:rPr>
              <a:t>необходимо для координации роботы головного мозга и передачи информации из одного полушария головного мозга. в другое.  Когда они функционируют вместе, то взаимодействие между ними, осуществляемое через </a:t>
            </a:r>
            <a:r>
              <a:rPr lang="ru-RU" b="1" dirty="0" smtClean="0">
                <a:solidFill>
                  <a:srgbClr val="FF0000"/>
                </a:solidFill>
              </a:rPr>
              <a:t>мозолистое тело </a:t>
            </a:r>
            <a:r>
              <a:rPr lang="ru-RU" dirty="0" smtClean="0">
                <a:solidFill>
                  <a:srgbClr val="002060"/>
                </a:solidFill>
              </a:rPr>
              <a:t>– своеобразный мост между правым и левым полушариями, улучшается.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Образовательная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</a:t>
            </a:r>
            <a:r>
              <a:rPr lang="ru-RU" b="1" dirty="0" err="1" smtClean="0">
                <a:solidFill>
                  <a:srgbClr val="FFC000"/>
                </a:solidFill>
              </a:rPr>
              <a:t>и</a:t>
            </a:r>
            <a:r>
              <a:rPr lang="ru-RU" b="1" dirty="0" err="1" smtClean="0">
                <a:solidFill>
                  <a:srgbClr val="00B050"/>
                </a:solidFill>
              </a:rPr>
              <a:t>н</a:t>
            </a:r>
            <a:r>
              <a:rPr lang="ru-RU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b="1" dirty="0" err="1" smtClean="0">
                <a:solidFill>
                  <a:srgbClr val="002060"/>
                </a:solidFill>
              </a:rPr>
              <a:t>и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b="1" dirty="0" err="1" smtClean="0">
                <a:solidFill>
                  <a:srgbClr val="FFFF00"/>
                </a:solidFill>
              </a:rPr>
              <a:t>г</a:t>
            </a:r>
            <a:r>
              <a:rPr lang="ru-RU" b="1" dirty="0" err="1" smtClean="0">
                <a:solidFill>
                  <a:schemeClr val="accent5"/>
                </a:solidFill>
              </a:rPr>
              <a:t>и</a:t>
            </a:r>
            <a:r>
              <a:rPr lang="ru-RU" b="1" dirty="0" err="1" smtClean="0">
                <a:solidFill>
                  <a:srgbClr val="7030A0"/>
                </a:solidFill>
              </a:rPr>
              <a:t>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направлена на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налаживание связей между полушариями головного мозга и отдельными зонами и участками;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оживление функций мозга и формирование новых нейронных связей, (создание условий для его созревания);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улучшение энергетического обмена в мозге;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повышение тонуса организма;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интеграцию между телом, мозгом и сенсорными органами;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создание эмоционального баланса.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Развитие межполушарного взаимодействия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-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основа  интеллектуального развития ребенка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Нарушение в работе межполушарных связей ведет к ошибкам в формировании </a:t>
            </a:r>
            <a:r>
              <a:rPr lang="ru-RU" sz="4500" dirty="0" smtClean="0">
                <a:solidFill>
                  <a:srgbClr val="FF0000"/>
                </a:solidFill>
              </a:rPr>
              <a:t>пространственных ориентаций</a:t>
            </a: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4500" dirty="0" smtClean="0">
                <a:solidFill>
                  <a:srgbClr val="FFC000"/>
                </a:solidFill>
              </a:rPr>
              <a:t>страдает адекватное эмоциональное реагирование,</a:t>
            </a: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500" dirty="0" smtClean="0">
                <a:solidFill>
                  <a:schemeClr val="accent6">
                    <a:lumMod val="75000"/>
                  </a:schemeClr>
                </a:solidFill>
              </a:rPr>
              <a:t>координация работы зрительного и </a:t>
            </a:r>
            <a:r>
              <a:rPr lang="ru-RU" sz="4500" dirty="0" err="1" smtClean="0">
                <a:solidFill>
                  <a:schemeClr val="accent6">
                    <a:lumMod val="75000"/>
                  </a:schemeClr>
                </a:solidFill>
              </a:rPr>
              <a:t>аудиального</a:t>
            </a:r>
            <a:r>
              <a:rPr lang="ru-RU" sz="4500" dirty="0" smtClean="0">
                <a:solidFill>
                  <a:schemeClr val="accent6">
                    <a:lumMod val="75000"/>
                  </a:schemeClr>
                </a:solidFill>
              </a:rPr>
              <a:t> восприятия.</a:t>
            </a:r>
            <a:endParaRPr lang="ru-RU" sz="45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sz="31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 descr="C:\Users\Admin\Pictures\кинезиология\719034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365" y="1891430"/>
            <a:ext cx="5181436" cy="38860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585</Words>
  <Application>Microsoft Office PowerPoint</Application>
  <PresentationFormat>Произвольный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Nature Illustration 16x9</vt:lpstr>
      <vt:lpstr>Использование элементов образовательной кинезиологии в  работе с детьми дошкольного возраста в условиях ДОУ</vt:lpstr>
      <vt:lpstr> Основателями образовательной кинезиологии  считаются Пол и Гейл Деннисон </vt:lpstr>
      <vt:lpstr>Слайд 3</vt:lpstr>
      <vt:lpstr>Используемые понятия</vt:lpstr>
      <vt:lpstr>Образовательная кинезиология  </vt:lpstr>
      <vt:lpstr>    Основа методики - современные знания о строении и функционировании головного мозга, о связи работы мозга и движений тела. </vt:lpstr>
      <vt:lpstr>Роль мозолистого тела</vt:lpstr>
      <vt:lpstr>Образовательная кинезиология направлена на</vt:lpstr>
      <vt:lpstr>Развитие межполушарного взаимодействия - основа  интеллектуального развития ребенка</vt:lpstr>
      <vt:lpstr>Слайд 10</vt:lpstr>
      <vt:lpstr>Использование упражнений образовательной кинезиологии  позволяет:</vt:lpstr>
      <vt:lpstr>Использование кинезиологических упражнений в разных видах образовательной деятельности</vt:lpstr>
      <vt:lpstr>Использование кинезиологических упражнений в разных видах образовательной деятельности (в физическом развитии)</vt:lpstr>
      <vt:lpstr>Использование кинезиологических упражнений в разных видах образовательной дейтельности</vt:lpstr>
      <vt:lpstr>Использование Использование кинезиологических упражнений в разных видах образовательной деятельности</vt:lpstr>
      <vt:lpstr>Использование кинезиологических упражнений в разных видах образовательной деятельности</vt:lpstr>
      <vt:lpstr>Использование кинезиологических упражнений в коррекционной работе специалистов (психологов, логопедов, дефектологов)</vt:lpstr>
      <vt:lpstr>Использование кинезиологических упражнений в коррекционной работе специалистов (психологов, логопедов, дефектологов)</vt:lpstr>
      <vt:lpstr>Слайд 19</vt:lpstr>
      <vt:lpstr>Литература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2015-01-19T08:52:04Z</dcterms:created>
  <dcterms:modified xsi:type="dcterms:W3CDTF">2020-11-12T20:51:48Z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